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23" r:id="rId3"/>
    <p:sldId id="429" r:id="rId4"/>
    <p:sldId id="257" r:id="rId5"/>
    <p:sldId id="421" r:id="rId6"/>
    <p:sldId id="424" r:id="rId7"/>
    <p:sldId id="425" r:id="rId8"/>
    <p:sldId id="422" r:id="rId9"/>
    <p:sldId id="426" r:id="rId10"/>
    <p:sldId id="427" r:id="rId11"/>
    <p:sldId id="428" r:id="rId12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74"/>
  </p:normalViewPr>
  <p:slideViewPr>
    <p:cSldViewPr snapToGrid="0">
      <p:cViewPr varScale="1">
        <p:scale>
          <a:sx n="98" d="100"/>
          <a:sy n="98" d="100"/>
        </p:scale>
        <p:origin x="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77908/Dropbox/20_Chantiers_en_cours/MacroClim/MacroClimate_LaSuite/Papers/202202_Bruegel_paper/Figures_MissingMacr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'Figure 1'!$A$3</c:f>
              <c:strCache>
                <c:ptCount val="1"/>
                <c:pt idx="0">
                  <c:v>Electricity supply CAPEX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1'!$B$3:$AF$3</c:f>
              <c:numCache>
                <c:formatCode>0.0</c:formatCode>
                <c:ptCount val="31"/>
                <c:pt idx="0">
                  <c:v>3.1273779282667817</c:v>
                </c:pt>
                <c:pt idx="1">
                  <c:v>1.7898412876954377</c:v>
                </c:pt>
                <c:pt idx="2">
                  <c:v>0.46049339181005444</c:v>
                </c:pt>
                <c:pt idx="3">
                  <c:v>8.4003233239887098</c:v>
                </c:pt>
                <c:pt idx="4">
                  <c:v>8.9624796000728892</c:v>
                </c:pt>
                <c:pt idx="5">
                  <c:v>15.952013930208041</c:v>
                </c:pt>
                <c:pt idx="6">
                  <c:v>13.718031697755757</c:v>
                </c:pt>
                <c:pt idx="7">
                  <c:v>22.092495508124692</c:v>
                </c:pt>
                <c:pt idx="8">
                  <c:v>10.407872943484268</c:v>
                </c:pt>
                <c:pt idx="9">
                  <c:v>12.09721742214292</c:v>
                </c:pt>
                <c:pt idx="10">
                  <c:v>15.749309499238619</c:v>
                </c:pt>
                <c:pt idx="11">
                  <c:v>14.427139070421388</c:v>
                </c:pt>
                <c:pt idx="12">
                  <c:v>19.652933414333319</c:v>
                </c:pt>
                <c:pt idx="13">
                  <c:v>15.253106263686014</c:v>
                </c:pt>
                <c:pt idx="14">
                  <c:v>14.676704467539309</c:v>
                </c:pt>
                <c:pt idx="15">
                  <c:v>19.703586143619965</c:v>
                </c:pt>
                <c:pt idx="16">
                  <c:v>11.925573039524355</c:v>
                </c:pt>
                <c:pt idx="17">
                  <c:v>6.5648525658212868</c:v>
                </c:pt>
                <c:pt idx="18">
                  <c:v>7.9056602305611072</c:v>
                </c:pt>
                <c:pt idx="19">
                  <c:v>7.9643145556120913</c:v>
                </c:pt>
                <c:pt idx="20">
                  <c:v>12.622768593462304</c:v>
                </c:pt>
                <c:pt idx="21">
                  <c:v>6.7174131864636504</c:v>
                </c:pt>
                <c:pt idx="22">
                  <c:v>8.3049590497570822</c:v>
                </c:pt>
                <c:pt idx="23">
                  <c:v>8.8804372950190018</c:v>
                </c:pt>
                <c:pt idx="24">
                  <c:v>6.9592085889456889</c:v>
                </c:pt>
                <c:pt idx="25">
                  <c:v>4.8237069128903833</c:v>
                </c:pt>
                <c:pt idx="26">
                  <c:v>7.3222472332400255</c:v>
                </c:pt>
                <c:pt idx="27">
                  <c:v>7.3937727895586143</c:v>
                </c:pt>
                <c:pt idx="28">
                  <c:v>8.8232245660839776</c:v>
                </c:pt>
                <c:pt idx="29">
                  <c:v>8.5205093340531484</c:v>
                </c:pt>
                <c:pt idx="30">
                  <c:v>7.5102052758812601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3-924A-8C79-6CED4B2DCA6F}"/>
            </c:ext>
          </c:extLst>
        </c:ser>
        <c:ser>
          <c:idx val="1"/>
          <c:order val="1"/>
          <c:tx>
            <c:strRef>
              <c:f>'Figure 1'!$A$4</c:f>
              <c:strCache>
                <c:ptCount val="1"/>
                <c:pt idx="0">
                  <c:v>Networks CAPEX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1'!$B$4:$AF$4</c:f>
              <c:numCache>
                <c:formatCode>0.0</c:formatCode>
                <c:ptCount val="31"/>
                <c:pt idx="0">
                  <c:v>0.96284147910941442</c:v>
                </c:pt>
                <c:pt idx="1">
                  <c:v>1.1112000064696801</c:v>
                </c:pt>
                <c:pt idx="2">
                  <c:v>1.2380562830854007</c:v>
                </c:pt>
                <c:pt idx="3">
                  <c:v>1.6070531592353969</c:v>
                </c:pt>
                <c:pt idx="4">
                  <c:v>1.68385201867404</c:v>
                </c:pt>
                <c:pt idx="5">
                  <c:v>2.4553913066940778</c:v>
                </c:pt>
                <c:pt idx="6">
                  <c:v>2.9270463619071125</c:v>
                </c:pt>
                <c:pt idx="7">
                  <c:v>3.2178891852149456</c:v>
                </c:pt>
                <c:pt idx="8">
                  <c:v>3.9233416238894221</c:v>
                </c:pt>
                <c:pt idx="9">
                  <c:v>4.3604090846687793</c:v>
                </c:pt>
                <c:pt idx="10">
                  <c:v>4.9558518036292334</c:v>
                </c:pt>
                <c:pt idx="11">
                  <c:v>5.5042990509128646</c:v>
                </c:pt>
                <c:pt idx="12">
                  <c:v>5.5200993878053977</c:v>
                </c:pt>
                <c:pt idx="13">
                  <c:v>6.0026518125992876</c:v>
                </c:pt>
                <c:pt idx="14">
                  <c:v>6.100954657567498</c:v>
                </c:pt>
                <c:pt idx="15">
                  <c:v>6.4806177112071151</c:v>
                </c:pt>
                <c:pt idx="16">
                  <c:v>6.1331062060950527</c:v>
                </c:pt>
                <c:pt idx="17">
                  <c:v>6.2109679683717927</c:v>
                </c:pt>
                <c:pt idx="18">
                  <c:v>6.003590885347311</c:v>
                </c:pt>
                <c:pt idx="19">
                  <c:v>5.7954272775706954</c:v>
                </c:pt>
                <c:pt idx="20">
                  <c:v>6.8824585828479758</c:v>
                </c:pt>
                <c:pt idx="21">
                  <c:v>6.7718951052169567</c:v>
                </c:pt>
                <c:pt idx="22">
                  <c:v>7.2191509050510847</c:v>
                </c:pt>
                <c:pt idx="23">
                  <c:v>7.0604633337429528</c:v>
                </c:pt>
                <c:pt idx="24">
                  <c:v>7.0573148780697563</c:v>
                </c:pt>
                <c:pt idx="25">
                  <c:v>7.3473856789756553</c:v>
                </c:pt>
                <c:pt idx="26">
                  <c:v>7.1363778782398422</c:v>
                </c:pt>
                <c:pt idx="27">
                  <c:v>7.5902763802681958</c:v>
                </c:pt>
                <c:pt idx="28">
                  <c:v>7.4338894098069677</c:v>
                </c:pt>
                <c:pt idx="29">
                  <c:v>7.6940872942607932</c:v>
                </c:pt>
                <c:pt idx="30">
                  <c:v>8.1197132797655343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C3-924A-8C79-6CED4B2DCA6F}"/>
            </c:ext>
          </c:extLst>
        </c:ser>
        <c:ser>
          <c:idx val="2"/>
          <c:order val="2"/>
          <c:tx>
            <c:strRef>
              <c:f>'Figure 1'!$A$5</c:f>
              <c:strCache>
                <c:ptCount val="1"/>
                <c:pt idx="0">
                  <c:v>Buildings CAPEX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1'!$B$5:$AF$5</c:f>
              <c:numCache>
                <c:formatCode>0.0</c:formatCode>
                <c:ptCount val="31"/>
                <c:pt idx="0">
                  <c:v>0.61053628945627625</c:v>
                </c:pt>
                <c:pt idx="1">
                  <c:v>4.1981139752268906</c:v>
                </c:pt>
                <c:pt idx="2">
                  <c:v>5.3112386593490442</c:v>
                </c:pt>
                <c:pt idx="3">
                  <c:v>6.1623042299401956</c:v>
                </c:pt>
                <c:pt idx="4">
                  <c:v>7.2343092357258545</c:v>
                </c:pt>
                <c:pt idx="5">
                  <c:v>9.3260867300815811</c:v>
                </c:pt>
                <c:pt idx="6">
                  <c:v>11.247829666699035</c:v>
                </c:pt>
                <c:pt idx="7">
                  <c:v>14.387629381845343</c:v>
                </c:pt>
                <c:pt idx="8">
                  <c:v>18.996460826878916</c:v>
                </c:pt>
                <c:pt idx="9">
                  <c:v>16.897376309590495</c:v>
                </c:pt>
                <c:pt idx="10">
                  <c:v>16.877973049238282</c:v>
                </c:pt>
                <c:pt idx="11">
                  <c:v>13.861660467549259</c:v>
                </c:pt>
                <c:pt idx="12">
                  <c:v>14.169907584345925</c:v>
                </c:pt>
                <c:pt idx="13">
                  <c:v>15.104840338361075</c:v>
                </c:pt>
                <c:pt idx="14">
                  <c:v>15.672647057499745</c:v>
                </c:pt>
                <c:pt idx="15">
                  <c:v>15.235794217474297</c:v>
                </c:pt>
                <c:pt idx="16">
                  <c:v>14.759624067692988</c:v>
                </c:pt>
                <c:pt idx="17">
                  <c:v>14.830467587520962</c:v>
                </c:pt>
                <c:pt idx="18">
                  <c:v>14.447264647797793</c:v>
                </c:pt>
                <c:pt idx="19">
                  <c:v>14.740978178608426</c:v>
                </c:pt>
                <c:pt idx="20">
                  <c:v>13.700382360010282</c:v>
                </c:pt>
                <c:pt idx="21">
                  <c:v>14.021781037243304</c:v>
                </c:pt>
                <c:pt idx="22">
                  <c:v>13.687148840679871</c:v>
                </c:pt>
                <c:pt idx="23">
                  <c:v>12.710491315772806</c:v>
                </c:pt>
                <c:pt idx="24">
                  <c:v>10.589802889100984</c:v>
                </c:pt>
                <c:pt idx="25">
                  <c:v>10.079958409900659</c:v>
                </c:pt>
                <c:pt idx="26">
                  <c:v>10.000139682521439</c:v>
                </c:pt>
                <c:pt idx="27">
                  <c:v>10.134736270162913</c:v>
                </c:pt>
                <c:pt idx="28">
                  <c:v>9.8547203879967054</c:v>
                </c:pt>
                <c:pt idx="29">
                  <c:v>6.4530075912975864</c:v>
                </c:pt>
                <c:pt idx="30">
                  <c:v>6.2742867552705404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C3-924A-8C79-6CED4B2DCA6F}"/>
            </c:ext>
          </c:extLst>
        </c:ser>
        <c:ser>
          <c:idx val="3"/>
          <c:order val="3"/>
          <c:tx>
            <c:strRef>
              <c:f>'Figure 1'!$A$6</c:f>
              <c:strCache>
                <c:ptCount val="1"/>
                <c:pt idx="0">
                  <c:v>Transport CAPEX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1'!$B$6:$AF$6</c:f>
              <c:numCache>
                <c:formatCode>0.0</c:formatCode>
                <c:ptCount val="31"/>
                <c:pt idx="0">
                  <c:v>2.3230887935807734</c:v>
                </c:pt>
                <c:pt idx="1">
                  <c:v>3.6953775112544189</c:v>
                </c:pt>
                <c:pt idx="2">
                  <c:v>5.0625609961266216</c:v>
                </c:pt>
                <c:pt idx="3">
                  <c:v>6.6210388988978233</c:v>
                </c:pt>
                <c:pt idx="4">
                  <c:v>8.3710839975620583</c:v>
                </c:pt>
                <c:pt idx="5">
                  <c:v>11.41203089001012</c:v>
                </c:pt>
                <c:pt idx="6">
                  <c:v>10.82339513344504</c:v>
                </c:pt>
                <c:pt idx="7">
                  <c:v>10.749135184060494</c:v>
                </c:pt>
                <c:pt idx="8">
                  <c:v>10.504444802439123</c:v>
                </c:pt>
                <c:pt idx="9">
                  <c:v>10.131229566473994</c:v>
                </c:pt>
                <c:pt idx="10">
                  <c:v>10.404553863788434</c:v>
                </c:pt>
                <c:pt idx="11">
                  <c:v>10.205843009875261</c:v>
                </c:pt>
                <c:pt idx="12">
                  <c:v>10.824147065108367</c:v>
                </c:pt>
                <c:pt idx="13">
                  <c:v>11.348454477128696</c:v>
                </c:pt>
                <c:pt idx="14">
                  <c:v>11.929719787263245</c:v>
                </c:pt>
                <c:pt idx="15">
                  <c:v>12.985325708737518</c:v>
                </c:pt>
                <c:pt idx="16">
                  <c:v>12.740302393717426</c:v>
                </c:pt>
                <c:pt idx="17">
                  <c:v>13.352311092061461</c:v>
                </c:pt>
                <c:pt idx="18">
                  <c:v>13.432762835985791</c:v>
                </c:pt>
                <c:pt idx="19">
                  <c:v>13.492651277171822</c:v>
                </c:pt>
                <c:pt idx="20">
                  <c:v>14.101509651109065</c:v>
                </c:pt>
                <c:pt idx="21">
                  <c:v>13.695727538297465</c:v>
                </c:pt>
                <c:pt idx="22">
                  <c:v>13.62078773787974</c:v>
                </c:pt>
                <c:pt idx="23">
                  <c:v>13.727687160365415</c:v>
                </c:pt>
                <c:pt idx="24">
                  <c:v>13.794491077346589</c:v>
                </c:pt>
                <c:pt idx="25">
                  <c:v>14.039050727712148</c:v>
                </c:pt>
                <c:pt idx="26">
                  <c:v>13.931537044539557</c:v>
                </c:pt>
                <c:pt idx="27">
                  <c:v>13.791280799565083</c:v>
                </c:pt>
                <c:pt idx="28">
                  <c:v>13.841713616865141</c:v>
                </c:pt>
                <c:pt idx="29">
                  <c:v>13.88739977613859</c:v>
                </c:pt>
                <c:pt idx="30">
                  <c:v>13.792240236346888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C3-924A-8C79-6CED4B2DCA6F}"/>
            </c:ext>
          </c:extLst>
        </c:ser>
        <c:ser>
          <c:idx val="4"/>
          <c:order val="4"/>
          <c:tx>
            <c:strRef>
              <c:f>'Figure 1'!$A$7</c:f>
              <c:strCache>
                <c:ptCount val="1"/>
                <c:pt idx="0">
                  <c:v>Other CAPEX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1'!$B$7:$AF$7</c:f>
              <c:numCache>
                <c:formatCode>0.0</c:formatCode>
                <c:ptCount val="31"/>
                <c:pt idx="0">
                  <c:v>0.31669040299743401</c:v>
                </c:pt>
                <c:pt idx="1">
                  <c:v>0.50264265061760049</c:v>
                </c:pt>
                <c:pt idx="2">
                  <c:v>1.3900720924927921</c:v>
                </c:pt>
                <c:pt idx="3">
                  <c:v>2.3454560168456808</c:v>
                </c:pt>
                <c:pt idx="4">
                  <c:v>2.3747805217438049</c:v>
                </c:pt>
                <c:pt idx="5">
                  <c:v>2.387955530138143</c:v>
                </c:pt>
                <c:pt idx="6">
                  <c:v>2.7846953720230019</c:v>
                </c:pt>
                <c:pt idx="7">
                  <c:v>2.8641733721536013</c:v>
                </c:pt>
                <c:pt idx="8">
                  <c:v>2.7193577984296553</c:v>
                </c:pt>
                <c:pt idx="9">
                  <c:v>3.6437897516793782</c:v>
                </c:pt>
                <c:pt idx="10">
                  <c:v>4.7923019279242993</c:v>
                </c:pt>
                <c:pt idx="11">
                  <c:v>4.0490957641023471</c:v>
                </c:pt>
                <c:pt idx="12">
                  <c:v>3.9855156034402981</c:v>
                </c:pt>
                <c:pt idx="13">
                  <c:v>3.6862063927754321</c:v>
                </c:pt>
                <c:pt idx="14">
                  <c:v>3.3079821373076399</c:v>
                </c:pt>
                <c:pt idx="15">
                  <c:v>5.3708358598381309</c:v>
                </c:pt>
                <c:pt idx="16">
                  <c:v>5.6986645862126792</c:v>
                </c:pt>
                <c:pt idx="17">
                  <c:v>4.9861571295367568</c:v>
                </c:pt>
                <c:pt idx="18">
                  <c:v>4.0312546573180015</c:v>
                </c:pt>
                <c:pt idx="19">
                  <c:v>5.5480863803915454</c:v>
                </c:pt>
                <c:pt idx="20">
                  <c:v>5.2223612590833568</c:v>
                </c:pt>
                <c:pt idx="21">
                  <c:v>4.0240675007494957</c:v>
                </c:pt>
                <c:pt idx="22">
                  <c:v>4.2056396467376089</c:v>
                </c:pt>
                <c:pt idx="23">
                  <c:v>3.9825362200761703</c:v>
                </c:pt>
                <c:pt idx="24">
                  <c:v>4.7887710152341256</c:v>
                </c:pt>
                <c:pt idx="25">
                  <c:v>4.1345533722149597</c:v>
                </c:pt>
                <c:pt idx="26">
                  <c:v>4.5967026874150392</c:v>
                </c:pt>
                <c:pt idx="27">
                  <c:v>3.3683292203759621</c:v>
                </c:pt>
                <c:pt idx="28">
                  <c:v>5.4799938023155406</c:v>
                </c:pt>
                <c:pt idx="29">
                  <c:v>4.8835314814591158</c:v>
                </c:pt>
                <c:pt idx="30">
                  <c:v>5.1312842692024319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C3-924A-8C79-6CED4B2DCA6F}"/>
            </c:ext>
          </c:extLst>
        </c:ser>
        <c:ser>
          <c:idx val="5"/>
          <c:order val="5"/>
          <c:tx>
            <c:strRef>
              <c:f>'Figure 1'!$A$8</c:f>
              <c:strCache>
                <c:ptCount val="1"/>
                <c:pt idx="0">
                  <c:v>Electricity supply OPEX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1'!$B$8:$AF$8</c:f>
              <c:numCache>
                <c:formatCode>0.0</c:formatCode>
                <c:ptCount val="31"/>
                <c:pt idx="0">
                  <c:v>-1.4501822296604183</c:v>
                </c:pt>
                <c:pt idx="1">
                  <c:v>-1.4993078646090598</c:v>
                </c:pt>
                <c:pt idx="2">
                  <c:v>-1.5001811986441576</c:v>
                </c:pt>
                <c:pt idx="3">
                  <c:v>-1.9025033247939174</c:v>
                </c:pt>
                <c:pt idx="4">
                  <c:v>-2.2156424867523805</c:v>
                </c:pt>
                <c:pt idx="5">
                  <c:v>-1.7697339401460541</c:v>
                </c:pt>
                <c:pt idx="6">
                  <c:v>-2.6331579788740624</c:v>
                </c:pt>
                <c:pt idx="7">
                  <c:v>-2.1406363224647813</c:v>
                </c:pt>
                <c:pt idx="8">
                  <c:v>-2.9972248201839586</c:v>
                </c:pt>
                <c:pt idx="9">
                  <c:v>-2.1333072773619639</c:v>
                </c:pt>
                <c:pt idx="10">
                  <c:v>-3.4679679916619146</c:v>
                </c:pt>
                <c:pt idx="11">
                  <c:v>-3.367052255486195</c:v>
                </c:pt>
                <c:pt idx="12">
                  <c:v>-3.5116338779953851</c:v>
                </c:pt>
                <c:pt idx="13">
                  <c:v>-3.2623359504046525</c:v>
                </c:pt>
                <c:pt idx="14">
                  <c:v>-3.1305516690792574</c:v>
                </c:pt>
                <c:pt idx="15">
                  <c:v>-3.8649985800671449</c:v>
                </c:pt>
                <c:pt idx="16">
                  <c:v>-4.8051626148586939</c:v>
                </c:pt>
                <c:pt idx="17">
                  <c:v>-4.8721684361474065</c:v>
                </c:pt>
                <c:pt idx="18">
                  <c:v>-4.8192599086586574</c:v>
                </c:pt>
                <c:pt idx="19">
                  <c:v>-5.1930060761665437</c:v>
                </c:pt>
                <c:pt idx="20">
                  <c:v>-5.6512699622442195</c:v>
                </c:pt>
                <c:pt idx="21">
                  <c:v>-6.1627777038666975</c:v>
                </c:pt>
                <c:pt idx="22">
                  <c:v>-6.7497179130737655</c:v>
                </c:pt>
                <c:pt idx="23">
                  <c:v>-7.4941071912284798</c:v>
                </c:pt>
                <c:pt idx="24">
                  <c:v>-8.1074937953043111</c:v>
                </c:pt>
                <c:pt idx="25">
                  <c:v>-8.3186724287238505</c:v>
                </c:pt>
                <c:pt idx="26">
                  <c:v>-8.5949536132375748</c:v>
                </c:pt>
                <c:pt idx="27">
                  <c:v>-8.9962353516555549</c:v>
                </c:pt>
                <c:pt idx="28">
                  <c:v>-9.3455661878174752</c:v>
                </c:pt>
                <c:pt idx="29">
                  <c:v>-9.8871347752846894</c:v>
                </c:pt>
                <c:pt idx="30">
                  <c:v>-10.239702640531041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C3-924A-8C79-6CED4B2DCA6F}"/>
            </c:ext>
          </c:extLst>
        </c:ser>
        <c:ser>
          <c:idx val="6"/>
          <c:order val="6"/>
          <c:tx>
            <c:strRef>
              <c:f>'Figure 1'!$A$9</c:f>
              <c:strCache>
                <c:ptCount val="1"/>
                <c:pt idx="0">
                  <c:v>Buildings OPEX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1'!$B$9:$AF$9</c:f>
              <c:numCache>
                <c:formatCode>0.0</c:formatCode>
                <c:ptCount val="31"/>
                <c:pt idx="0">
                  <c:v>6.5156113266620269E-2</c:v>
                </c:pt>
                <c:pt idx="1">
                  <c:v>0.2485695727811767</c:v>
                </c:pt>
                <c:pt idx="2">
                  <c:v>0.42382669021418007</c:v>
                </c:pt>
                <c:pt idx="3">
                  <c:v>0.59049026424472906</c:v>
                </c:pt>
                <c:pt idx="4">
                  <c:v>0.71884885602573967</c:v>
                </c:pt>
                <c:pt idx="5">
                  <c:v>0.77949304102784245</c:v>
                </c:pt>
                <c:pt idx="6">
                  <c:v>0.80466771822895411</c:v>
                </c:pt>
                <c:pt idx="7">
                  <c:v>0.74822837532507136</c:v>
                </c:pt>
                <c:pt idx="8">
                  <c:v>0.56376614663692881</c:v>
                </c:pt>
                <c:pt idx="9">
                  <c:v>0.39707739418555432</c:v>
                </c:pt>
                <c:pt idx="10">
                  <c:v>0.19441507707686201</c:v>
                </c:pt>
                <c:pt idx="11">
                  <c:v>-0.14159724834997744</c:v>
                </c:pt>
                <c:pt idx="12">
                  <c:v>-0.52708311869690272</c:v>
                </c:pt>
                <c:pt idx="13">
                  <c:v>-1.11431327055953</c:v>
                </c:pt>
                <c:pt idx="14">
                  <c:v>-1.7562570553018402</c:v>
                </c:pt>
                <c:pt idx="15">
                  <c:v>-2.4069957232992802</c:v>
                </c:pt>
                <c:pt idx="16">
                  <c:v>-3.0090767225889556</c:v>
                </c:pt>
                <c:pt idx="17">
                  <c:v>-3.6001984774588607</c:v>
                </c:pt>
                <c:pt idx="18">
                  <c:v>-4.1716624957400184</c:v>
                </c:pt>
                <c:pt idx="19">
                  <c:v>-4.7377763304627862</c:v>
                </c:pt>
                <c:pt idx="20">
                  <c:v>-5.297273040780393</c:v>
                </c:pt>
                <c:pt idx="21">
                  <c:v>-5.8054707627405193</c:v>
                </c:pt>
                <c:pt idx="22">
                  <c:v>-6.2831152913670669</c:v>
                </c:pt>
                <c:pt idx="23">
                  <c:v>-6.7603568611668736</c:v>
                </c:pt>
                <c:pt idx="24">
                  <c:v>-7.1426911261220898</c:v>
                </c:pt>
                <c:pt idx="25">
                  <c:v>-7.5173856189439077</c:v>
                </c:pt>
                <c:pt idx="26">
                  <c:v>-7.8764312516168147</c:v>
                </c:pt>
                <c:pt idx="27">
                  <c:v>-8.2271475872199442</c:v>
                </c:pt>
                <c:pt idx="28">
                  <c:v>-8.4360918337430633</c:v>
                </c:pt>
                <c:pt idx="29">
                  <c:v>-8.4845549341753195</c:v>
                </c:pt>
                <c:pt idx="30">
                  <c:v>-8.5631276485082601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C3-924A-8C79-6CED4B2DCA6F}"/>
            </c:ext>
          </c:extLst>
        </c:ser>
        <c:ser>
          <c:idx val="7"/>
          <c:order val="7"/>
          <c:tx>
            <c:strRef>
              <c:f>'Figure 1'!$A$10</c:f>
              <c:strCache>
                <c:ptCount val="1"/>
                <c:pt idx="0">
                  <c:v>Transport OPEX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1'!$B$10:$AF$10</c:f>
              <c:numCache>
                <c:formatCode>0.0</c:formatCode>
                <c:ptCount val="31"/>
                <c:pt idx="0">
                  <c:v>-0.68522896931471899</c:v>
                </c:pt>
                <c:pt idx="1">
                  <c:v>-0.98614596486188644</c:v>
                </c:pt>
                <c:pt idx="2">
                  <c:v>-1.5966550225840561</c:v>
                </c:pt>
                <c:pt idx="3">
                  <c:v>-2.3808516819335344</c:v>
                </c:pt>
                <c:pt idx="4">
                  <c:v>-3.4671229913302333</c:v>
                </c:pt>
                <c:pt idx="5">
                  <c:v>-5.4015642730371827</c:v>
                </c:pt>
                <c:pt idx="6">
                  <c:v>-7.0874733070508533</c:v>
                </c:pt>
                <c:pt idx="7">
                  <c:v>-8.6958482943621007</c:v>
                </c:pt>
                <c:pt idx="8">
                  <c:v>-10.449638006377521</c:v>
                </c:pt>
                <c:pt idx="9">
                  <c:v>-12.572707028636966</c:v>
                </c:pt>
                <c:pt idx="10">
                  <c:v>-15.997045284455226</c:v>
                </c:pt>
                <c:pt idx="11">
                  <c:v>-17.90429623206817</c:v>
                </c:pt>
                <c:pt idx="12">
                  <c:v>-19.611831020348479</c:v>
                </c:pt>
                <c:pt idx="13">
                  <c:v>-21.256998009113723</c:v>
                </c:pt>
                <c:pt idx="14">
                  <c:v>-22.749751256470358</c:v>
                </c:pt>
                <c:pt idx="15">
                  <c:v>-25.100988544643791</c:v>
                </c:pt>
                <c:pt idx="16">
                  <c:v>-26.480699411876458</c:v>
                </c:pt>
                <c:pt idx="17">
                  <c:v>-27.827413928057101</c:v>
                </c:pt>
                <c:pt idx="18">
                  <c:v>-29.107408206348612</c:v>
                </c:pt>
                <c:pt idx="19">
                  <c:v>-30.277104453856793</c:v>
                </c:pt>
                <c:pt idx="20">
                  <c:v>-32.221797998547203</c:v>
                </c:pt>
                <c:pt idx="21">
                  <c:v>-33.17553575969621</c:v>
                </c:pt>
                <c:pt idx="22">
                  <c:v>-33.808532389072475</c:v>
                </c:pt>
                <c:pt idx="23">
                  <c:v>-34.317374552616378</c:v>
                </c:pt>
                <c:pt idx="24">
                  <c:v>-34.736081455422145</c:v>
                </c:pt>
                <c:pt idx="25">
                  <c:v>-35.546246288160894</c:v>
                </c:pt>
                <c:pt idx="26">
                  <c:v>-35.737943907618018</c:v>
                </c:pt>
                <c:pt idx="27">
                  <c:v>-35.912533558000312</c:v>
                </c:pt>
                <c:pt idx="28">
                  <c:v>-36.197779107991352</c:v>
                </c:pt>
                <c:pt idx="29">
                  <c:v>-36.459951273464746</c:v>
                </c:pt>
                <c:pt idx="30">
                  <c:v>-37.150321851363955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1C3-924A-8C79-6CED4B2DCA6F}"/>
            </c:ext>
          </c:extLst>
        </c:ser>
        <c:ser>
          <c:idx val="8"/>
          <c:order val="8"/>
          <c:tx>
            <c:strRef>
              <c:f>'Figure 1'!$A$11</c:f>
              <c:strCache>
                <c:ptCount val="1"/>
                <c:pt idx="0">
                  <c:v>Other OPEX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'Figure 1'!$B$2:$AF$2</c:f>
              <c:numCache>
                <c:formatCode>General</c:formatCod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numCache>
            </c:numRef>
          </c:cat>
          <c:val>
            <c:numRef>
              <c:f>'Figure 1'!$B$11:$AF$11</c:f>
              <c:numCache>
                <c:formatCode>0.0</c:formatCode>
                <c:ptCount val="31"/>
                <c:pt idx="0">
                  <c:v>-6.9558935449508308E-2</c:v>
                </c:pt>
                <c:pt idx="1">
                  <c:v>-0.12453502020114593</c:v>
                </c:pt>
                <c:pt idx="2">
                  <c:v>-0.14728702621156131</c:v>
                </c:pt>
                <c:pt idx="3">
                  <c:v>-0.19400211689377178</c:v>
                </c:pt>
                <c:pt idx="4">
                  <c:v>-0.38822721190813425</c:v>
                </c:pt>
                <c:pt idx="5">
                  <c:v>-0.54711964749865771</c:v>
                </c:pt>
                <c:pt idx="6">
                  <c:v>-0.38004288339496917</c:v>
                </c:pt>
                <c:pt idx="7">
                  <c:v>-0.76834041239950501</c:v>
                </c:pt>
                <c:pt idx="8">
                  <c:v>-1.2485677820609205</c:v>
                </c:pt>
                <c:pt idx="9">
                  <c:v>-1.634000182452926</c:v>
                </c:pt>
                <c:pt idx="10">
                  <c:v>-1.4966217331806213</c:v>
                </c:pt>
                <c:pt idx="11">
                  <c:v>-1.4962260682004924</c:v>
                </c:pt>
                <c:pt idx="12">
                  <c:v>-1.608686406671346</c:v>
                </c:pt>
                <c:pt idx="13">
                  <c:v>-2.1810750437231228</c:v>
                </c:pt>
                <c:pt idx="14">
                  <c:v>-2.228492355991051</c:v>
                </c:pt>
                <c:pt idx="15">
                  <c:v>-2.8698685626181586</c:v>
                </c:pt>
                <c:pt idx="16">
                  <c:v>-2.8786726562442198</c:v>
                </c:pt>
                <c:pt idx="17">
                  <c:v>-3.1100989655423419</c:v>
                </c:pt>
                <c:pt idx="18">
                  <c:v>-3.2718287037050473</c:v>
                </c:pt>
                <c:pt idx="19">
                  <c:v>-3.4907774766380371</c:v>
                </c:pt>
                <c:pt idx="20">
                  <c:v>-4.1709945732635845</c:v>
                </c:pt>
                <c:pt idx="21">
                  <c:v>-3.4906352322446779</c:v>
                </c:pt>
                <c:pt idx="22">
                  <c:v>-3.7185242057141465</c:v>
                </c:pt>
                <c:pt idx="23">
                  <c:v>-3.4989528136680192</c:v>
                </c:pt>
                <c:pt idx="24">
                  <c:v>-3.3653921453833888</c:v>
                </c:pt>
                <c:pt idx="25">
                  <c:v>-3.4614346894357766</c:v>
                </c:pt>
                <c:pt idx="26">
                  <c:v>-3.4612445397524354</c:v>
                </c:pt>
                <c:pt idx="27">
                  <c:v>-3.5416300912750529</c:v>
                </c:pt>
                <c:pt idx="28">
                  <c:v>-3.3421669011652639</c:v>
                </c:pt>
                <c:pt idx="29">
                  <c:v>-3.4784389970691123</c:v>
                </c:pt>
                <c:pt idx="30">
                  <c:v>-3.5626728861455135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C3-924A-8C79-6CED4B2DC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85478367"/>
        <c:axId val="685360031"/>
      </c:barChart>
      <c:catAx>
        <c:axId val="685478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685360031"/>
        <c:crosses val="autoZero"/>
        <c:auto val="1"/>
        <c:lblAlgn val="ctr"/>
        <c:lblOffset val="100"/>
        <c:noMultiLvlLbl val="0"/>
      </c:catAx>
      <c:valAx>
        <c:axId val="685360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Billions of pounds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FR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R"/>
          </a:p>
        </c:txPr>
        <c:crossAx val="685478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3AC5E-12F8-CA46-92C3-1675E9435952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8D17F-341F-CC4C-A29F-54112C6217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8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95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95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05F8-4866-0A65-8DF6-EDAF5A461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651E1-DF29-6AAE-CEA2-8B256918E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5737A-AF11-BAA9-67DB-AE171F51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EF025-CD2F-3A76-8E87-C95051F9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E43F-008C-D1FC-1F99-69DBFFF7A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3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6D89-3232-7750-AA9D-5537DD75F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06A-5058-9E82-D7F0-18467B6C5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595F3-F2AB-E776-FB8F-279D3859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EC887-831F-3AE6-1EB3-7D4A487B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B6FF5-983B-5D96-CAEC-3135AC7F8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6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CCD68C-BE19-DB8C-4578-BA531EC8C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F2E62-E5D5-6A8E-9120-A9121E901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16FF6-C411-AD5C-8CBF-3B3D5506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85352-DE9B-6BB5-A48F-79083D5A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F9E1E-FAD6-4497-B3E6-C6F657C5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311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, texte et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noProof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1007537" y="1376364"/>
            <a:ext cx="10752665" cy="2052637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 noProof="0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733122C9-A0B9-462F-8757-0847AD287B63}" type="slidenum">
              <a:rPr lang="fr-FR" noProof="0" smtClean="0"/>
              <a:pPr/>
              <a:t>‹#›</a:t>
            </a:fld>
            <a:endParaRPr lang="fr-FR" noProof="0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Les incidences économiques de l’action pour le climat</a:t>
            </a:r>
          </a:p>
        </p:txBody>
      </p:sp>
      <p:sp>
        <p:nvSpPr>
          <p:cNvPr id="9" name="Espace réservé du graphique 8"/>
          <p:cNvSpPr>
            <a:spLocks noGrp="1"/>
          </p:cNvSpPr>
          <p:nvPr>
            <p:ph type="chart" sz="quarter" idx="13"/>
          </p:nvPr>
        </p:nvSpPr>
        <p:spPr bwMode="gray">
          <a:xfrm>
            <a:off x="431800" y="3429000"/>
            <a:ext cx="5664200" cy="2700339"/>
          </a:xfrm>
        </p:spPr>
        <p:txBody>
          <a:bodyPr tIns="576000" anchor="ctr" anchorCtr="0"/>
          <a:lstStyle>
            <a:lvl1pPr algn="ctr">
              <a:defRPr sz="1600"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0" name="Espace réservé du graphique 8"/>
          <p:cNvSpPr>
            <a:spLocks noGrp="1"/>
          </p:cNvSpPr>
          <p:nvPr>
            <p:ph type="chart" sz="quarter" idx="14"/>
          </p:nvPr>
        </p:nvSpPr>
        <p:spPr bwMode="gray">
          <a:xfrm>
            <a:off x="6096000" y="3429000"/>
            <a:ext cx="5664200" cy="2700339"/>
          </a:xfrm>
        </p:spPr>
        <p:txBody>
          <a:bodyPr tIns="576000" anchor="ctr" anchorCtr="0"/>
          <a:lstStyle>
            <a:lvl1pPr algn="ctr">
              <a:defRPr sz="1600"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62609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5B5D-0410-B91F-037D-5EE91BDC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CA2C-3864-6C72-8CF4-C90215EAD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7D74D-E219-16E1-708E-DBFDD4CC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CE3F-A972-08F9-8BE9-50080552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D1AF-2F73-D1D9-ABF6-133B111B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5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A8962-FF26-57A7-BD15-63ED74F31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63EB8-C8B1-6DF9-928F-DE6FC7005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CAFFA-490D-40F7-E56D-BED93752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7FFD8-6650-3082-C82A-FD6342B6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61B15-D353-EC6D-D643-023790D5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53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7F1B-C7CE-C09E-B880-A3C4D664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04B4E-B0A1-29A6-2B47-6311B5AEC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9E24B-263F-8B23-0188-9D7E0F5B0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AB1B6-7D75-6894-1239-0541DE66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749B0-1B67-25D9-B4A2-05620383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7CB3F-65D0-10A0-EF53-188866AC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9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EE37-E1DD-F122-8E35-1D05E821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67522-F3F8-625D-795C-581603323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C695C-4472-E665-835F-898E51B50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75F60-6DB6-EA12-D6F9-2D9496DFB3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39869-2CA4-B9F5-2005-8FF4D9335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13ABE0-537B-33B2-BB1C-39D18A27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7BBFB-9C30-0253-B32A-A40E8D65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4144AD-052E-5420-7F31-90EED52D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8FF01-B00A-5E11-693E-9F15EEBF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30ED9-21FA-2CB6-D94C-BB75E23C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E7206-4D16-A200-5228-0A974DFA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207C2-0121-B51B-450B-C742AB07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8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EA758-E61C-E77D-6649-CA93155BB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87ADA-18CD-4BCD-FA40-153DF6E3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DBB2A-4D75-6886-10EB-1A6A8DEC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49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FC5B-A62F-C452-881D-5DEA61C7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9AD60-EC0A-97EF-8649-4AFFA95E7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30BD0-B91F-1714-7B89-E69152648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89C38-CC58-936B-C0DA-A53865ED2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327AD-729B-6781-820B-831BDFE1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17625-432A-AA3E-B83D-2621508F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6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7EF19-918F-7DE6-858E-340748F64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F4291-7490-98EC-64F5-B28606E57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77E9F-8F66-3E50-8D46-27F463288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EAB85-1240-AC9F-5DB8-4A1559AC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86347-BF5D-C88D-9858-E3E4D1B2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D1C5A-B68E-FAC2-8D16-C1D9A7608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5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344C5-78F2-7B56-A770-93A86871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2E466-6442-66EF-B645-879EB4D85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5CD8A-426B-D7CD-14A3-31D57BAF9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0430-5ED3-884D-8CF7-9093BFA8B3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C0D1D-2A4E-C401-D06E-7B776ACBC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6CD5B-BBF5-9D67-751D-FB83C586C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4883-80AE-9343-977D-26B8859F4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9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ndesfinanzministerium.de/Content/EN/Standardartikel/Press_Room/Namensartikel/2023-06-15-reform-of-europes-fiscal-rul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rategie.gouv.fr/publications/incidences-economiques-de-laction-clim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epr.org/voxeu/columns/how-reconcile-increased-green-public-investment-needs-fiscal-consolidation" TargetMode="External"/><Relationship Id="rId2" Type="http://schemas.openxmlformats.org/officeDocument/2006/relationships/hyperlink" Target="https://cepr.org/voxeu/columns/combining-environmental-and-fiscal-sustainability-new-climate-facility-expenditu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undesfinanzministerium.de/Content/EN/Standardartikel/Press_Room/Namensartikel/2023-06-15-reform-of-europes-fiscal-rules.html" TargetMode="External"/><Relationship Id="rId4" Type="http://schemas.openxmlformats.org/officeDocument/2006/relationships/hyperlink" Target="https://economy-finance.ec.europa.eu/system/files/2023-04/COM_2023_240_1_EN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cache/digpub/housing/bloc-1a.html#:~:text=Being%20an%20owner%20or%20a,30%20%25%20lived%20in%20rented%20housing.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9EBBE-B856-AA36-7860-A94D143CA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Should the fiscal rules make room for green investment?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CAB25-283F-FE30-BCFB-D2ECA1227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754" y="3837170"/>
            <a:ext cx="11116491" cy="1655762"/>
          </a:xfrm>
        </p:spPr>
        <p:txBody>
          <a:bodyPr/>
          <a:lstStyle/>
          <a:p>
            <a:r>
              <a:rPr lang="en-GB" dirty="0"/>
              <a:t>Presentation at </a:t>
            </a:r>
            <a:r>
              <a:rPr lang="en-GB" dirty="0" err="1"/>
              <a:t>BdF</a:t>
            </a:r>
            <a:r>
              <a:rPr lang="en-GB" dirty="0"/>
              <a:t> – CEPR Workshop, 29 June 2023. Revised version, August 2023</a:t>
            </a:r>
          </a:p>
          <a:p>
            <a:r>
              <a:rPr lang="en-GB" dirty="0"/>
              <a:t>Jean Pisani-Ferry (Bruegel, PIIE and Sciences Po)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091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7B2-678B-66F4-C556-19071F50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Autofit/>
          </a:bodyPr>
          <a:lstStyle/>
          <a:p>
            <a:r>
              <a:rPr lang="en-GB" sz="3200" dirty="0"/>
              <a:t>Implementation of the green carve-out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33CB-3F9F-2655-57DB-814C5B8F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r>
              <a:rPr lang="en-GB" sz="2400" dirty="0"/>
              <a:t>Macro conditions</a:t>
            </a:r>
          </a:p>
          <a:p>
            <a:pPr lvl="1"/>
            <a:r>
              <a:rPr lang="en-GB" sz="2000" dirty="0"/>
              <a:t>Public debt sustainability </a:t>
            </a:r>
          </a:p>
          <a:p>
            <a:pPr lvl="1"/>
            <a:r>
              <a:rPr lang="en-GB" sz="2000" dirty="0"/>
              <a:t>Ceiling to green debt a function of the overall fiscal conditions </a:t>
            </a:r>
          </a:p>
          <a:p>
            <a:pPr lvl="1"/>
            <a:r>
              <a:rPr lang="en-GB" sz="2000" dirty="0"/>
              <a:t>Example: lower ceiling for EDP countries (would add incentives to exiting from EDP)  </a:t>
            </a:r>
          </a:p>
          <a:p>
            <a:r>
              <a:rPr lang="en-GB" sz="2400" dirty="0"/>
              <a:t>Micro conditions</a:t>
            </a:r>
          </a:p>
          <a:p>
            <a:pPr lvl="1"/>
            <a:r>
              <a:rPr lang="en-GB" sz="2000" dirty="0"/>
              <a:t>Long-term loans by financial agency (or agencies) </a:t>
            </a:r>
          </a:p>
          <a:p>
            <a:pPr lvl="1"/>
            <a:r>
              <a:rPr lang="en-GB" sz="2000" dirty="0"/>
              <a:t>Future revenue stream (= savings on fossil fuels consumption) sequestrated for debt service </a:t>
            </a:r>
          </a:p>
          <a:p>
            <a:pPr lvl="1"/>
            <a:r>
              <a:rPr lang="en-GB" sz="2000" dirty="0"/>
              <a:t>Pooling of loans to local governments </a:t>
            </a:r>
          </a:p>
          <a:p>
            <a:pPr lvl="1"/>
            <a:r>
              <a:rPr lang="en-GB" sz="2000" dirty="0"/>
              <a:t>Issuance of green “impact bonds”   </a:t>
            </a:r>
          </a:p>
          <a:p>
            <a:r>
              <a:rPr lang="en-GB" sz="2400" dirty="0"/>
              <a:t>Surveillance by European Commission </a:t>
            </a:r>
          </a:p>
          <a:p>
            <a:endParaRPr lang="en-GB" sz="24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9680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7B2-678B-66F4-C556-19071F50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Autofit/>
          </a:bodyPr>
          <a:lstStyle/>
          <a:p>
            <a:r>
              <a:rPr lang="en-GB" sz="3200" dirty="0"/>
              <a:t>Some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33CB-3F9F-2655-57DB-814C5B8F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r>
              <a:rPr lang="en-GB" sz="2400" dirty="0"/>
              <a:t>Is the return on green investment high enough to justify debt financing?</a:t>
            </a:r>
          </a:p>
          <a:p>
            <a:pPr lvl="1"/>
            <a:r>
              <a:rPr lang="en-GB" sz="2000" dirty="0"/>
              <a:t>Not every investment should be eligible</a:t>
            </a:r>
          </a:p>
          <a:p>
            <a:r>
              <a:rPr lang="en-GB" sz="2400" dirty="0"/>
              <a:t>How significant the eligible investment? </a:t>
            </a:r>
          </a:p>
          <a:p>
            <a:pPr lvl="1"/>
            <a:r>
              <a:rPr lang="en-GB" sz="2000" dirty="0"/>
              <a:t>France: up to 1/3 of a percentage point of GDP per year </a:t>
            </a:r>
          </a:p>
          <a:p>
            <a:r>
              <a:rPr lang="en-GB" sz="2400" dirty="0"/>
              <a:t>How would markets react? </a:t>
            </a:r>
          </a:p>
          <a:p>
            <a:pPr lvl="1"/>
            <a:r>
              <a:rPr lang="en-GB" sz="2000" dirty="0"/>
              <a:t>Provided future revenues from </a:t>
            </a:r>
            <a:r>
              <a:rPr lang="en-GB" sz="2000" dirty="0" err="1"/>
              <a:t>Opex</a:t>
            </a:r>
            <a:r>
              <a:rPr lang="en-GB" sz="2000" dirty="0"/>
              <a:t> savings would be allocated to the servicing of green debt, its issuance would not affect financial sustainability</a:t>
            </a:r>
          </a:p>
          <a:p>
            <a:pPr lvl="1"/>
            <a:r>
              <a:rPr lang="en-GB" sz="2000" dirty="0"/>
              <a:t>Market appetite for green impact bonds </a:t>
            </a:r>
          </a:p>
          <a:p>
            <a:r>
              <a:rPr lang="en-GB" sz="2400" dirty="0"/>
              <a:t>What legal requirements? </a:t>
            </a:r>
          </a:p>
          <a:p>
            <a:pPr lvl="1"/>
            <a:r>
              <a:rPr lang="en-GB" sz="2000" dirty="0"/>
              <a:t>No treaty change </a:t>
            </a:r>
          </a:p>
          <a:p>
            <a:pPr lvl="1"/>
            <a:r>
              <a:rPr lang="en-GB" sz="2000" dirty="0"/>
              <a:t>Adaptation of legislative proposals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888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BA801-C512-6102-C964-48B4016A9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6629"/>
            <a:ext cx="10515600" cy="3760334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1826"/>
                </a:solidFill>
                <a:effectLst/>
                <a:latin typeface="BundesSans"/>
              </a:rPr>
              <a:t>“As far as the capital markets are concerned, debt is debt. Capital markets are not interested in the motives for taking on debt, however worthy they may be”</a:t>
            </a:r>
          </a:p>
          <a:p>
            <a:pPr marL="0" indent="0">
              <a:buNone/>
            </a:pPr>
            <a:endParaRPr lang="en-US" b="0" i="0" dirty="0">
              <a:solidFill>
                <a:srgbClr val="001826"/>
              </a:solidFill>
              <a:effectLst/>
              <a:latin typeface="BundesSans"/>
            </a:endParaRPr>
          </a:p>
          <a:p>
            <a:pPr marL="0" indent="0" algn="r">
              <a:buNone/>
            </a:pPr>
            <a:r>
              <a:rPr lang="en-US" dirty="0">
                <a:solidFill>
                  <a:srgbClr val="001826"/>
                </a:solidFill>
                <a:latin typeface="BundesSans"/>
              </a:rPr>
              <a:t>Christian </a:t>
            </a:r>
            <a:r>
              <a:rPr lang="en-US" dirty="0">
                <a:solidFill>
                  <a:srgbClr val="001826"/>
                </a:solidFill>
                <a:latin typeface="BundesSans"/>
                <a:hlinkClick r:id="rId2"/>
              </a:rPr>
              <a:t>Lindner et al.</a:t>
            </a:r>
            <a:r>
              <a:rPr lang="en-US" dirty="0">
                <a:solidFill>
                  <a:srgbClr val="001826"/>
                </a:solidFill>
                <a:latin typeface="BundesSans"/>
              </a:rPr>
              <a:t>, 14 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9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A587-1B29-CF61-1328-54DD7801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But climate investments have a return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E5BDF8-4BE0-C24F-8CCF-088BFA1C1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8986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9F3B08D-D26B-AB1C-4853-B09D78FCCE09}"/>
              </a:ext>
            </a:extLst>
          </p:cNvPr>
          <p:cNvSpPr txBox="1"/>
          <p:nvPr/>
        </p:nvSpPr>
        <p:spPr>
          <a:xfrm>
            <a:off x="8808719" y="6308209"/>
            <a:ext cx="26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Source: The CCC (2021)</a:t>
            </a:r>
          </a:p>
        </p:txBody>
      </p:sp>
    </p:spTree>
    <p:extLst>
      <p:ext uri="{BB962C8B-B14F-4D97-AF65-F5344CB8AC3E}">
        <p14:creationId xmlns:p14="http://schemas.microsoft.com/office/powerpoint/2010/main" val="393530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7B2-678B-66F4-C556-19071F50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GB" sz="3200" dirty="0"/>
              <a:t>The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33CB-3F9F-2655-57DB-814C5B8F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831286" cy="5529943"/>
          </a:xfrm>
        </p:spPr>
        <p:txBody>
          <a:bodyPr>
            <a:normAutofit/>
          </a:bodyPr>
          <a:lstStyle/>
          <a:p>
            <a:r>
              <a:rPr lang="en-GB" sz="2400" dirty="0"/>
              <a:t>In the coming decade, green transition necessitates significant investment</a:t>
            </a:r>
          </a:p>
          <a:p>
            <a:r>
              <a:rPr lang="en-GB" sz="2400" dirty="0"/>
              <a:t>Convergent estimates for total investment: #2 per cent of GDP by 2030</a:t>
            </a:r>
          </a:p>
          <a:p>
            <a:pPr lvl="1"/>
            <a:r>
              <a:rPr lang="en-GB" sz="2000" dirty="0"/>
              <a:t>2% of GDP for the EU</a:t>
            </a:r>
          </a:p>
          <a:p>
            <a:pPr lvl="1"/>
            <a:r>
              <a:rPr lang="en-GB" sz="2000" dirty="0"/>
              <a:t>€60-70bn for France </a:t>
            </a:r>
            <a:endParaRPr lang="en-GB" sz="1600" dirty="0"/>
          </a:p>
          <a:p>
            <a:pPr lvl="1"/>
            <a:r>
              <a:rPr lang="en-GB" sz="2000" dirty="0"/>
              <a:t>£50bn for the UK </a:t>
            </a:r>
          </a:p>
          <a:p>
            <a:r>
              <a:rPr lang="en-GB" sz="2400" dirty="0"/>
              <a:t>Consensus on aggregate numbers, much less on shares of private and public sectors</a:t>
            </a:r>
          </a:p>
          <a:p>
            <a:pPr lvl="1"/>
            <a:r>
              <a:rPr lang="en-GB" sz="2000" dirty="0"/>
              <a:t>EU: 1/3 of investment effort to be borne by public sector </a:t>
            </a:r>
          </a:p>
          <a:p>
            <a:pPr lvl="1"/>
            <a:r>
              <a:rPr lang="en-GB" sz="2000" dirty="0"/>
              <a:t>France: about half of the total to be borne by public sector</a:t>
            </a:r>
          </a:p>
          <a:p>
            <a:r>
              <a:rPr lang="en-GB" sz="2400" dirty="0"/>
              <a:t>Why? </a:t>
            </a:r>
          </a:p>
          <a:p>
            <a:pPr lvl="1"/>
            <a:r>
              <a:rPr lang="en-GB" sz="2000" dirty="0"/>
              <a:t>Different shares of public sector in total economy</a:t>
            </a:r>
          </a:p>
          <a:p>
            <a:pPr lvl="1"/>
            <a:r>
              <a:rPr lang="en-GB" sz="2000" dirty="0"/>
              <a:t>Different shares of home ownership</a:t>
            </a:r>
          </a:p>
          <a:p>
            <a:pPr lvl="1"/>
            <a:r>
              <a:rPr lang="en-GB" sz="2000" dirty="0"/>
              <a:t>Different economic structures</a:t>
            </a:r>
          </a:p>
          <a:p>
            <a:pPr lvl="1"/>
            <a:r>
              <a:rPr lang="en-GB" sz="2000" dirty="0"/>
              <a:t>Different legacy emissions</a:t>
            </a:r>
          </a:p>
          <a:p>
            <a:pPr lvl="1"/>
            <a:r>
              <a:rPr lang="en-GB" sz="2000" dirty="0"/>
              <a:t>Uneven assumptions as regards the substitutability between public and private investment</a:t>
            </a:r>
          </a:p>
        </p:txBody>
      </p:sp>
    </p:spTree>
    <p:extLst>
      <p:ext uri="{BB962C8B-B14F-4D97-AF65-F5344CB8AC3E}">
        <p14:creationId xmlns:p14="http://schemas.microsoft.com/office/powerpoint/2010/main" val="263482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1008726" y="1266841"/>
            <a:ext cx="10752665" cy="4836947"/>
          </a:xfrm>
        </p:spPr>
        <p:txBody>
          <a:bodyPr/>
          <a:lstStyle/>
          <a:p>
            <a:endParaRPr lang="fr-FR" dirty="0">
              <a:latin typeface="+mj-lt"/>
            </a:endParaRPr>
          </a:p>
          <a:p>
            <a:pPr marL="457189" indent="-457189">
              <a:buFont typeface="Courier New" panose="02070309020205020404" pitchFamily="49" charset="0"/>
              <a:buChar char="o"/>
            </a:pPr>
            <a:endParaRPr lang="fr-FR" sz="1067" dirty="0">
              <a:latin typeface="+mj-lt"/>
            </a:endParaRPr>
          </a:p>
          <a:p>
            <a:pPr marL="457189" indent="-457189">
              <a:buFont typeface="Courier New" panose="02070309020205020404" pitchFamily="49" charset="0"/>
              <a:buChar char="o"/>
            </a:pPr>
            <a:endParaRPr lang="fr-FR" sz="1067" dirty="0">
              <a:latin typeface="+mj-lt"/>
            </a:endParaRPr>
          </a:p>
          <a:p>
            <a:pPr marL="649184" lvl="1" indent="-457189">
              <a:buFont typeface="Courier New" panose="02070309020205020404" pitchFamily="49" charset="0"/>
              <a:buChar char="o"/>
            </a:pPr>
            <a:endParaRPr lang="fr-FR" dirty="0">
              <a:latin typeface="+mj-lt"/>
            </a:endParaRPr>
          </a:p>
          <a:p>
            <a:pPr marL="649184" lvl="1" indent="-457189">
              <a:buFont typeface="Courier New" panose="02070309020205020404" pitchFamily="49" charset="0"/>
              <a:buChar char="o"/>
            </a:pPr>
            <a:endParaRPr lang="fr-FR" dirty="0">
              <a:latin typeface="+mj-lt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73ABA7-B121-E43A-6490-01B421BD7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122C9-A0B9-462F-8757-0847AD287B63}" type="slidenum">
              <a:rPr lang="fr-FR" noProof="0" smtClean="0"/>
              <a:pPr/>
              <a:t>5</a:t>
            </a:fld>
            <a:endParaRPr lang="fr-FR" noProof="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05605"/>
              </p:ext>
            </p:extLst>
          </p:nvPr>
        </p:nvGraphicFramePr>
        <p:xfrm>
          <a:off x="326571" y="1113050"/>
          <a:ext cx="11865428" cy="5252073"/>
        </p:xfrm>
        <a:graphic>
          <a:graphicData uri="http://schemas.openxmlformats.org/drawingml/2006/table">
            <a:tbl>
              <a:tblPr firstRow="1" firstCol="1" bandRow="1"/>
              <a:tblGrid>
                <a:gridCol w="5451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4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34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public 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56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Billions of euros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Supplementary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2030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 public 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Optimal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scenario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4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buildings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4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buildings (offices, 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wholesale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retail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trade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711601"/>
                  </a:ext>
                </a:extLst>
              </a:tr>
              <a:tr h="37652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Housing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heating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insulation)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00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Infrastructure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23813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Vehicles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households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75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Vehicles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(business)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fr-FR" sz="1600" b="1" dirty="0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business </a:t>
                      </a:r>
                      <a:r>
                        <a:rPr lang="fr-FR" sz="1600" b="1" dirty="0" err="1">
                          <a:solidFill>
                            <a:srgbClr val="1428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07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FR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(</a:t>
                      </a:r>
                      <a:r>
                        <a:rPr lang="fr-FR" sz="18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excluding</a:t>
                      </a: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agriculture)</a:t>
                      </a:r>
                    </a:p>
                  </a:txBody>
                  <a:tcPr marL="76336" marR="76336" marT="40288" marB="40288" anchor="ctr">
                    <a:lnL>
                      <a:noFill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76336" marR="76336" marT="40288" marB="40288" anchor="ctr">
                    <a:lnL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74208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27515" y="343657"/>
            <a:ext cx="8544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France: Total and public mitigation </a:t>
            </a:r>
            <a:r>
              <a:rPr lang="fr-FR" sz="2400" b="1" dirty="0" err="1"/>
              <a:t>investment</a:t>
            </a:r>
            <a:r>
              <a:rPr lang="fr-FR" sz="2400" b="1" dirty="0"/>
              <a:t> (</a:t>
            </a:r>
            <a:r>
              <a:rPr lang="fr-FR" sz="2400" b="1" dirty="0" err="1"/>
              <a:t>annual</a:t>
            </a:r>
            <a:r>
              <a:rPr lang="fr-FR" sz="2400" b="1" dirty="0"/>
              <a:t>)</a:t>
            </a:r>
            <a:endParaRPr lang="fr-F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C8D480-5E5F-204E-1ABE-F4ADBB5BF59C}"/>
              </a:ext>
            </a:extLst>
          </p:cNvPr>
          <p:cNvSpPr txBox="1"/>
          <p:nvPr/>
        </p:nvSpPr>
        <p:spPr>
          <a:xfrm>
            <a:off x="7184571" y="6365123"/>
            <a:ext cx="35628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Source: </a:t>
            </a:r>
            <a:r>
              <a:rPr lang="en-GB" sz="1600" dirty="0">
                <a:hlinkClick r:id="rId3"/>
              </a:rPr>
              <a:t>Pisani-Ferry and Mahfouz </a:t>
            </a:r>
            <a:r>
              <a:rPr lang="en-GB" sz="1600" dirty="0"/>
              <a:t>(2023)</a:t>
            </a:r>
          </a:p>
        </p:txBody>
      </p:sp>
    </p:spTree>
    <p:extLst>
      <p:ext uri="{BB962C8B-B14F-4D97-AF65-F5344CB8AC3E}">
        <p14:creationId xmlns:p14="http://schemas.microsoft.com/office/powerpoint/2010/main" val="105858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1008726" y="1266841"/>
            <a:ext cx="10752665" cy="4836947"/>
          </a:xfrm>
        </p:spPr>
        <p:txBody>
          <a:bodyPr/>
          <a:lstStyle/>
          <a:p>
            <a:endParaRPr lang="fr-FR" dirty="0">
              <a:latin typeface="+mj-lt"/>
            </a:endParaRPr>
          </a:p>
          <a:p>
            <a:pPr marL="457189" indent="-457189">
              <a:buFont typeface="Courier New" panose="02070309020205020404" pitchFamily="49" charset="0"/>
              <a:buChar char="o"/>
            </a:pPr>
            <a:endParaRPr lang="fr-FR" sz="1067" dirty="0">
              <a:latin typeface="+mj-lt"/>
            </a:endParaRPr>
          </a:p>
          <a:p>
            <a:pPr marL="457189" indent="-457189">
              <a:buFont typeface="Courier New" panose="02070309020205020404" pitchFamily="49" charset="0"/>
              <a:buChar char="o"/>
            </a:pPr>
            <a:endParaRPr lang="fr-FR" sz="1067" dirty="0">
              <a:latin typeface="+mj-lt"/>
            </a:endParaRPr>
          </a:p>
          <a:p>
            <a:pPr marL="649184" lvl="1" indent="-457189">
              <a:buFont typeface="Courier New" panose="02070309020205020404" pitchFamily="49" charset="0"/>
              <a:buChar char="o"/>
            </a:pPr>
            <a:endParaRPr lang="fr-FR" dirty="0">
              <a:latin typeface="+mj-lt"/>
            </a:endParaRPr>
          </a:p>
          <a:p>
            <a:pPr marL="649184" lvl="1" indent="-457189">
              <a:buFont typeface="Courier New" panose="02070309020205020404" pitchFamily="49" charset="0"/>
              <a:buChar char="o"/>
            </a:pPr>
            <a:endParaRPr lang="fr-FR" dirty="0">
              <a:latin typeface="+mj-lt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D73ABA7-B121-E43A-6490-01B421BD7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122C9-A0B9-462F-8757-0847AD287B63}" type="slidenum">
              <a:rPr lang="fr-FR" noProof="0" smtClean="0"/>
              <a:pPr/>
              <a:t>6</a:t>
            </a:fld>
            <a:endParaRPr lang="fr-FR" noProof="0"/>
          </a:p>
        </p:txBody>
      </p:sp>
      <p:sp>
        <p:nvSpPr>
          <p:cNvPr id="5" name="Rectangle 4"/>
          <p:cNvSpPr/>
          <p:nvPr/>
        </p:nvSpPr>
        <p:spPr>
          <a:xfrm>
            <a:off x="985598" y="456628"/>
            <a:ext cx="9819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France: Distribution of future </a:t>
            </a:r>
            <a:r>
              <a:rPr lang="fr-FR" sz="2400" b="1" dirty="0" err="1"/>
              <a:t>costs</a:t>
            </a:r>
            <a:r>
              <a:rPr lang="fr-FR" sz="2400" b="1" dirty="0"/>
              <a:t> </a:t>
            </a:r>
            <a:r>
              <a:rPr lang="fr-FR" sz="2400" b="1" dirty="0" err="1"/>
              <a:t>between</a:t>
            </a:r>
            <a:r>
              <a:rPr lang="fr-FR" sz="2400" b="1" dirty="0"/>
              <a:t> </a:t>
            </a:r>
            <a:r>
              <a:rPr lang="fr-FR" sz="2400" b="1" dirty="0" err="1"/>
              <a:t>private</a:t>
            </a:r>
            <a:r>
              <a:rPr lang="fr-FR" sz="2400" b="1" dirty="0"/>
              <a:t> and public </a:t>
            </a:r>
            <a:r>
              <a:rPr lang="fr-FR" sz="2400" b="1" dirty="0" err="1"/>
              <a:t>sectors</a:t>
            </a:r>
            <a:endParaRPr lang="fr-FR" sz="24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86A686E-C20D-4067-8785-32ABDD03B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320" y="1357043"/>
            <a:ext cx="9260479" cy="444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7B2-678B-66F4-C556-19071F50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GB" sz="3200" dirty="0"/>
              <a:t>The state of the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33CB-3F9F-2655-57DB-814C5B8F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957560" cy="5110163"/>
          </a:xfrm>
        </p:spPr>
        <p:txBody>
          <a:bodyPr>
            <a:normAutofit/>
          </a:bodyPr>
          <a:lstStyle/>
          <a:p>
            <a:r>
              <a:rPr lang="en-GB" sz="2400" dirty="0">
                <a:hlinkClick r:id="rId2"/>
              </a:rPr>
              <a:t>Garicano</a:t>
            </a:r>
            <a:r>
              <a:rPr lang="en-GB" sz="2400" dirty="0"/>
              <a:t> (2022) proposes new European Climate Investment Facility to provide €57bn (0.4% of EA GDP) in grants and loans to EA member states, conditional on positive assessment by European Fiscal Agency</a:t>
            </a:r>
            <a:endParaRPr lang="en-GB" sz="2400" dirty="0">
              <a:hlinkClick r:id="rId3"/>
            </a:endParaRPr>
          </a:p>
          <a:p>
            <a:r>
              <a:rPr lang="en-GB" sz="2400" dirty="0">
                <a:hlinkClick r:id="rId3"/>
              </a:rPr>
              <a:t>Wolff and Darvas</a:t>
            </a:r>
            <a:r>
              <a:rPr lang="en-GB" sz="2400" dirty="0"/>
              <a:t> (2022) propose “green golden rule” whereby green investments would be excluded from fiscal deficits</a:t>
            </a:r>
          </a:p>
          <a:p>
            <a:r>
              <a:rPr lang="en-GB" sz="2400" dirty="0"/>
              <a:t>Yet the Commission </a:t>
            </a:r>
            <a:r>
              <a:rPr lang="en-GB" sz="2400" dirty="0">
                <a:hlinkClick r:id="rId4"/>
              </a:rPr>
              <a:t>legislative proposals </a:t>
            </a:r>
            <a:r>
              <a:rPr lang="en-GB" sz="2400" dirty="0"/>
              <a:t>of April 2023 do not specifically make room for climate investment. They only list the Green Deal as one of the common priorities that should be addressed in the national fiscal-structural plans for the adjustment period to be extended from 4 to 7 years (Annex VI of legislative proposals)</a:t>
            </a:r>
          </a:p>
          <a:p>
            <a:r>
              <a:rPr lang="en-GB" sz="2400" dirty="0"/>
              <a:t>These proposals are being disputed by </a:t>
            </a:r>
            <a:r>
              <a:rPr lang="en-GB" sz="2400" dirty="0">
                <a:hlinkClick r:id="rId5"/>
              </a:rPr>
              <a:t>Lindner et al. </a:t>
            </a:r>
            <a:r>
              <a:rPr lang="en-GB" sz="2400" dirty="0"/>
              <a:t>(2023): “w</a:t>
            </a:r>
            <a:r>
              <a:rPr lang="en-US" sz="2400" dirty="0"/>
              <a:t>e are not convinced that timeframes for necessary consolidation efforts extending far beyond the cycle of a legislative period will yield the best possible results”</a:t>
            </a:r>
          </a:p>
          <a:p>
            <a:r>
              <a:rPr lang="en-US" sz="2400" dirty="0"/>
              <a:t>Result: stalemate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762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7B2-678B-66F4-C556-19071F50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GB" sz="3200" dirty="0"/>
              <a:t>A dubious way out: financial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33CB-3F9F-2655-57DB-814C5B8F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223"/>
            <a:ext cx="10515600" cy="5199652"/>
          </a:xfrm>
        </p:spPr>
        <p:txBody>
          <a:bodyPr>
            <a:normAutofit/>
          </a:bodyPr>
          <a:lstStyle/>
          <a:p>
            <a:r>
              <a:rPr lang="en-GB" sz="2400" dirty="0"/>
              <a:t>70% of EU households </a:t>
            </a:r>
            <a:r>
              <a:rPr lang="en-GB" sz="2400" dirty="0">
                <a:hlinkClick r:id="rId2"/>
              </a:rPr>
              <a:t>own their home </a:t>
            </a:r>
            <a:endParaRPr lang="en-GB" dirty="0"/>
          </a:p>
          <a:p>
            <a:pPr lvl="1"/>
            <a:r>
              <a:rPr lang="en-GB" sz="2000" dirty="0"/>
              <a:t>Up to 95% in Romania and 87% in Poland</a:t>
            </a:r>
          </a:p>
          <a:p>
            <a:pPr lvl="1"/>
            <a:r>
              <a:rPr lang="en-GB" sz="2000" dirty="0"/>
              <a:t>Only 49% in Germany and 65% in France</a:t>
            </a:r>
          </a:p>
          <a:p>
            <a:r>
              <a:rPr lang="en-GB" sz="2400" dirty="0"/>
              <a:t>52% live in a house</a:t>
            </a:r>
          </a:p>
          <a:p>
            <a:endParaRPr lang="en-GB" dirty="0"/>
          </a:p>
          <a:p>
            <a:r>
              <a:rPr lang="en-GB" sz="2400" dirty="0"/>
              <a:t>Financial engineering can help, but only to a limited extent</a:t>
            </a:r>
            <a:r>
              <a:rPr lang="en-GB" dirty="0"/>
              <a:t> </a:t>
            </a:r>
          </a:p>
          <a:p>
            <a:pPr lvl="1"/>
            <a:r>
              <a:rPr lang="en-GB" sz="2000" dirty="0"/>
              <a:t>ROI on housing decarbonisation investment is low</a:t>
            </a:r>
          </a:p>
          <a:p>
            <a:pPr lvl="1"/>
            <a:r>
              <a:rPr lang="en-GB" sz="2000" dirty="0"/>
              <a:t>Small-scale investment (typically 30-50K€) is of limited interest for financial intermediaries</a:t>
            </a:r>
          </a:p>
          <a:p>
            <a:pPr lvl="1"/>
            <a:r>
              <a:rPr lang="en-GB" sz="2000" dirty="0"/>
              <a:t>High intermediation costs</a:t>
            </a:r>
          </a:p>
          <a:p>
            <a:pPr lvl="1"/>
            <a:r>
              <a:rPr lang="en-GB" sz="2000" dirty="0"/>
              <a:t>Financial risk too high, unless credit is guaranteed by the state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0151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7B2-678B-66F4-C556-19071F50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Autofit/>
          </a:bodyPr>
          <a:lstStyle/>
          <a:p>
            <a:r>
              <a:rPr lang="en-GB" sz="3200" dirty="0"/>
              <a:t>But it can help separate out good green debt from bad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33CB-3F9F-2655-57DB-814C5B8F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857"/>
            <a:ext cx="10515600" cy="4544106"/>
          </a:xfrm>
        </p:spPr>
        <p:txBody>
          <a:bodyPr>
            <a:normAutofit/>
          </a:bodyPr>
          <a:lstStyle/>
          <a:p>
            <a:r>
              <a:rPr lang="en-GB" sz="2400" dirty="0"/>
              <a:t>Blanket green exemption (green golden rule) would not help</a:t>
            </a:r>
          </a:p>
          <a:p>
            <a:pPr lvl="1"/>
            <a:r>
              <a:rPr lang="en-GB" sz="2000" dirty="0"/>
              <a:t>Perverse incentive to pretend every debt has some green component</a:t>
            </a:r>
            <a:endParaRPr lang="en-GB" sz="2400" dirty="0"/>
          </a:p>
          <a:p>
            <a:r>
              <a:rPr lang="en-GB" sz="2400" dirty="0"/>
              <a:t>Characteristics of “good green debt” </a:t>
            </a:r>
          </a:p>
          <a:p>
            <a:pPr lvl="1"/>
            <a:r>
              <a:rPr lang="en-GB" sz="2000" dirty="0"/>
              <a:t>Proven effect on emissions reduction</a:t>
            </a:r>
          </a:p>
          <a:p>
            <a:pPr lvl="1"/>
            <a:r>
              <a:rPr lang="en-GB" sz="2000" dirty="0"/>
              <a:t>Secure economic return (revenue stream from future savings on operating costs) </a:t>
            </a:r>
          </a:p>
          <a:p>
            <a:pPr lvl="1"/>
            <a:r>
              <a:rPr lang="en-GB" sz="2000" dirty="0"/>
              <a:t>Long payback time (hard to finance out of current revenues) </a:t>
            </a:r>
          </a:p>
          <a:p>
            <a:pPr lvl="1"/>
            <a:r>
              <a:rPr lang="en-GB" sz="2000" dirty="0"/>
              <a:t>Reasonably homogeneous features (so that can be pooled)</a:t>
            </a:r>
          </a:p>
          <a:p>
            <a:pPr lvl="1"/>
            <a:r>
              <a:rPr lang="en-GB" sz="2000" dirty="0"/>
              <a:t>Low borrower-specific credit risk</a:t>
            </a:r>
          </a:p>
          <a:p>
            <a:r>
              <a:rPr lang="en-GB" sz="2400" dirty="0"/>
              <a:t>Examples</a:t>
            </a:r>
          </a:p>
          <a:p>
            <a:pPr lvl="1"/>
            <a:r>
              <a:rPr lang="en-GB" sz="2000" dirty="0"/>
              <a:t>Renovation of public buildings </a:t>
            </a:r>
          </a:p>
          <a:p>
            <a:pPr lvl="1"/>
            <a:r>
              <a:rPr lang="en-GB" sz="2000" dirty="0"/>
              <a:t>Replacement of public sector vehicles</a:t>
            </a:r>
          </a:p>
          <a:p>
            <a:pPr lvl="1"/>
            <a:r>
              <a:rPr lang="en-GB" sz="2000" dirty="0"/>
              <a:t>Some public infrastructure investments (e.g. railroads)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endParaRPr lang="en-GB" sz="24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03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851</Words>
  <Application>Microsoft Macintosh PowerPoint</Application>
  <PresentationFormat>Widescreen</PresentationFormat>
  <Paragraphs>140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BundesSans</vt:lpstr>
      <vt:lpstr>Calibri</vt:lpstr>
      <vt:lpstr>Calibri Light</vt:lpstr>
      <vt:lpstr>Courier New</vt:lpstr>
      <vt:lpstr>Office Theme</vt:lpstr>
      <vt:lpstr>Should the fiscal rules make room for green investment? </vt:lpstr>
      <vt:lpstr>PowerPoint Presentation</vt:lpstr>
      <vt:lpstr>But climate investments have a return</vt:lpstr>
      <vt:lpstr>The issue</vt:lpstr>
      <vt:lpstr>PowerPoint Presentation</vt:lpstr>
      <vt:lpstr>PowerPoint Presentation</vt:lpstr>
      <vt:lpstr>The state of the debate</vt:lpstr>
      <vt:lpstr>A dubious way out: financial engineering</vt:lpstr>
      <vt:lpstr>But it can help separate out good green debt from bad one</vt:lpstr>
      <vt:lpstr>Implementation of the green carve-out </vt:lpstr>
      <vt:lpstr>Some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the fiscal rules make room for green investment?</dc:title>
  <dc:creator>Pisani-Ferry, Jean</dc:creator>
  <cp:lastModifiedBy>Pisani-Ferry, Jean</cp:lastModifiedBy>
  <cp:revision>11</cp:revision>
  <dcterms:created xsi:type="dcterms:W3CDTF">2023-06-24T10:20:39Z</dcterms:created>
  <dcterms:modified xsi:type="dcterms:W3CDTF">2023-08-19T10:17:51Z</dcterms:modified>
</cp:coreProperties>
</file>