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94" r:id="rId5"/>
    <p:sldId id="1090" r:id="rId6"/>
    <p:sldId id="1058" r:id="rId7"/>
    <p:sldId id="1061" r:id="rId8"/>
    <p:sldId id="938" r:id="rId9"/>
    <p:sldId id="1041" r:id="rId10"/>
    <p:sldId id="1008" r:id="rId11"/>
    <p:sldId id="1050" r:id="rId12"/>
    <p:sldId id="1084" r:id="rId13"/>
    <p:sldId id="1065" r:id="rId14"/>
    <p:sldId id="1081" r:id="rId15"/>
    <p:sldId id="1074" r:id="rId16"/>
    <p:sldId id="1085" r:id="rId17"/>
    <p:sldId id="293" r:id="rId18"/>
    <p:sldId id="933" r:id="rId19"/>
    <p:sldId id="966" r:id="rId20"/>
    <p:sldId id="10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rank C. Errickson" initials="FE" lastIdx="11" clrIdx="6">
    <p:extLst>
      <p:ext uri="{19B8F6BF-5375-455C-9EA6-DF929625EA0E}">
        <p15:presenceInfo xmlns:p15="http://schemas.microsoft.com/office/powerpoint/2012/main" userId="S::fce_princeton.edu#ext#@resources.onmicrosoft.com::7806323c-b2ba-4901-b084-cb820407edee" providerId="AD"/>
      </p:ext>
    </p:extLst>
  </p:cmAuthor>
  <p:cmAuthor id="1" name="van der Linde, Ross" initials="vdLR" lastIdx="1" clrIdx="0">
    <p:extLst>
      <p:ext uri="{19B8F6BF-5375-455C-9EA6-DF929625EA0E}">
        <p15:presenceInfo xmlns:p15="http://schemas.microsoft.com/office/powerpoint/2012/main" userId="S::vanderlinde@rff.org::7e2fd817-18f6-4517-b657-b4ba73c9f625" providerId="AD"/>
      </p:ext>
    </p:extLst>
  </p:cmAuthor>
  <p:cmAuthor id="8" name="Prest, Brian" initials="PB [2]" lastIdx="7" clrIdx="7">
    <p:extLst>
      <p:ext uri="{19B8F6BF-5375-455C-9EA6-DF929625EA0E}">
        <p15:presenceInfo xmlns:p15="http://schemas.microsoft.com/office/powerpoint/2012/main" userId="S::prest@rff.org::5eb00da7-12df-47d7-bf87-61204c79b3d1" providerId="AD"/>
      </p:ext>
    </p:extLst>
  </p:cmAuthor>
  <p:cmAuthor id="2" name="Rennert, Kevin" initials="RK" lastIdx="68" clrIdx="1">
    <p:extLst>
      <p:ext uri="{19B8F6BF-5375-455C-9EA6-DF929625EA0E}">
        <p15:presenceInfo xmlns:p15="http://schemas.microsoft.com/office/powerpoint/2012/main" userId="S::rennert@rff.org::ca963220-0d47-4da2-a101-174fd258fd09" providerId="AD"/>
      </p:ext>
    </p:extLst>
  </p:cmAuthor>
  <p:cmAuthor id="9" name="Peterson, Donnie" initials="PD" lastIdx="2" clrIdx="8">
    <p:extLst>
      <p:ext uri="{19B8F6BF-5375-455C-9EA6-DF929625EA0E}">
        <p15:presenceInfo xmlns:p15="http://schemas.microsoft.com/office/powerpoint/2012/main" userId="S::dpeterson@rff.org::0687e506-18f1-40c8-a0ef-d7aec05752f2" providerId="AD"/>
      </p:ext>
    </p:extLst>
  </p:cmAuthor>
  <p:cmAuthor id="3" name="Newell, Richard" initials="NR" lastIdx="13" clrIdx="2">
    <p:extLst>
      <p:ext uri="{19B8F6BF-5375-455C-9EA6-DF929625EA0E}">
        <p15:presenceInfo xmlns:p15="http://schemas.microsoft.com/office/powerpoint/2012/main" userId="S::Newell@rff.org::d9cd11a0-87ea-4d68-a2d9-8cf33325fdce" providerId="AD"/>
      </p:ext>
    </p:extLst>
  </p:cmAuthor>
  <p:cmAuthor id="10" name="Lisa Rennels" initials="LR" lastIdx="1" clrIdx="9">
    <p:extLst>
      <p:ext uri="{19B8F6BF-5375-455C-9EA6-DF929625EA0E}">
        <p15:presenceInfo xmlns:p15="http://schemas.microsoft.com/office/powerpoint/2012/main" userId="S::lrennels_berkeley.edu#ext#@resources.onmicrosoft.com::7e11dccb-e356-4a5f-8127-4391a435f5f8" providerId="AD"/>
      </p:ext>
    </p:extLst>
  </p:cmAuthor>
  <p:cmAuthor id="4" name="Prest, Brian" initials="PB" lastIdx="26" clrIdx="3">
    <p:extLst>
      <p:ext uri="{19B8F6BF-5375-455C-9EA6-DF929625EA0E}">
        <p15:presenceInfo xmlns:p15="http://schemas.microsoft.com/office/powerpoint/2012/main" userId="Prest, Brian" providerId="None"/>
      </p:ext>
    </p:extLst>
  </p:cmAuthor>
  <p:cmAuthor id="5" name="David Anthoff" initials="DA" lastIdx="12" clrIdx="4">
    <p:extLst>
      <p:ext uri="{19B8F6BF-5375-455C-9EA6-DF929625EA0E}">
        <p15:presenceInfo xmlns:p15="http://schemas.microsoft.com/office/powerpoint/2012/main" userId="David Anthoff" providerId="None"/>
      </p:ext>
    </p:extLst>
  </p:cmAuthor>
  <p:cmAuthor id="6" name="Wingenroth, Jordan" initials="WJ" lastIdx="2" clrIdx="5">
    <p:extLst>
      <p:ext uri="{19B8F6BF-5375-455C-9EA6-DF929625EA0E}">
        <p15:presenceInfo xmlns:p15="http://schemas.microsoft.com/office/powerpoint/2012/main" userId="Wingenroth, Jor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66B9A"/>
    <a:srgbClr val="88C3F3"/>
    <a:srgbClr val="04273C"/>
    <a:srgbClr val="8EC7F4"/>
    <a:srgbClr val="FF0000"/>
    <a:srgbClr val="4C4CFB"/>
    <a:srgbClr val="8888FF"/>
    <a:srgbClr val="030303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0B370-2193-4B96-9E0F-D540E4028B77}" v="8" dt="2023-04-02T22:03:48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249" autoAdjust="0"/>
  </p:normalViewPr>
  <p:slideViewPr>
    <p:cSldViewPr snapToGrid="0">
      <p:cViewPr varScale="1">
        <p:scale>
          <a:sx n="75" d="100"/>
          <a:sy n="75" d="100"/>
        </p:scale>
        <p:origin x="1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zer, Billy" userId="e9fbd48c-0341-4758-af7d-5c23f58b424c" providerId="ADAL" clId="{5D20B370-2193-4B96-9E0F-D540E4028B77}"/>
    <pc:docChg chg="undo custSel addSld delSld modSld">
      <pc:chgData name="Pizer, Billy" userId="e9fbd48c-0341-4758-af7d-5c23f58b424c" providerId="ADAL" clId="{5D20B370-2193-4B96-9E0F-D540E4028B77}" dt="2023-04-02T22:13:57.217" v="325" actId="27636"/>
      <pc:docMkLst>
        <pc:docMk/>
      </pc:docMkLst>
      <pc:sldChg chg="addSp delSp modSp mod">
        <pc:chgData name="Pizer, Billy" userId="e9fbd48c-0341-4758-af7d-5c23f58b424c" providerId="ADAL" clId="{5D20B370-2193-4B96-9E0F-D540E4028B77}" dt="2023-04-02T21:56:56.599" v="174"/>
        <pc:sldMkLst>
          <pc:docMk/>
          <pc:sldMk cId="907836681" sldId="293"/>
        </pc:sldMkLst>
        <pc:spChg chg="mod">
          <ac:chgData name="Pizer, Billy" userId="e9fbd48c-0341-4758-af7d-5c23f58b424c" providerId="ADAL" clId="{5D20B370-2193-4B96-9E0F-D540E4028B77}" dt="2023-04-02T21:56:25.677" v="172" actId="20577"/>
          <ac:spMkLst>
            <pc:docMk/>
            <pc:sldMk cId="907836681" sldId="293"/>
            <ac:spMk id="4" creationId="{779F8658-D6E6-E099-8B79-3FF068A38F87}"/>
          </ac:spMkLst>
        </pc:spChg>
        <pc:picChg chg="del">
          <ac:chgData name="Pizer, Billy" userId="e9fbd48c-0341-4758-af7d-5c23f58b424c" providerId="ADAL" clId="{5D20B370-2193-4B96-9E0F-D540E4028B77}" dt="2023-04-02T21:56:30.190" v="173" actId="478"/>
          <ac:picMkLst>
            <pc:docMk/>
            <pc:sldMk cId="907836681" sldId="293"/>
            <ac:picMk id="3" creationId="{40832E20-9868-A2DF-1FEC-5A547606B0FE}"/>
          </ac:picMkLst>
        </pc:picChg>
        <pc:picChg chg="del">
          <ac:chgData name="Pizer, Billy" userId="e9fbd48c-0341-4758-af7d-5c23f58b424c" providerId="ADAL" clId="{5D20B370-2193-4B96-9E0F-D540E4028B77}" dt="2023-04-02T21:56:30.190" v="173" actId="478"/>
          <ac:picMkLst>
            <pc:docMk/>
            <pc:sldMk cId="907836681" sldId="293"/>
            <ac:picMk id="5" creationId="{5F9C0038-30BE-989F-5923-CC0A490423D5}"/>
          </ac:picMkLst>
        </pc:picChg>
        <pc:picChg chg="add mod">
          <ac:chgData name="Pizer, Billy" userId="e9fbd48c-0341-4758-af7d-5c23f58b424c" providerId="ADAL" clId="{5D20B370-2193-4B96-9E0F-D540E4028B77}" dt="2023-04-02T21:56:56.599" v="174"/>
          <ac:picMkLst>
            <pc:docMk/>
            <pc:sldMk cId="907836681" sldId="293"/>
            <ac:picMk id="6" creationId="{6E23D21C-24BC-A935-ADFE-4EF34B84A6A7}"/>
          </ac:picMkLst>
        </pc:picChg>
        <pc:picChg chg="add mod">
          <ac:chgData name="Pizer, Billy" userId="e9fbd48c-0341-4758-af7d-5c23f58b424c" providerId="ADAL" clId="{5D20B370-2193-4B96-9E0F-D540E4028B77}" dt="2023-04-02T21:56:56.599" v="174"/>
          <ac:picMkLst>
            <pc:docMk/>
            <pc:sldMk cId="907836681" sldId="293"/>
            <ac:picMk id="7" creationId="{890B419B-05BF-04DE-5F85-235D62A5EF57}"/>
          </ac:picMkLst>
        </pc:picChg>
      </pc:sldChg>
      <pc:sldChg chg="addSp delSp modSp mod">
        <pc:chgData name="Pizer, Billy" userId="e9fbd48c-0341-4758-af7d-5c23f58b424c" providerId="ADAL" clId="{5D20B370-2193-4B96-9E0F-D540E4028B77}" dt="2023-04-02T22:13:57.217" v="325" actId="27636"/>
        <pc:sldMkLst>
          <pc:docMk/>
          <pc:sldMk cId="941953360" sldId="294"/>
        </pc:sldMkLst>
        <pc:spChg chg="mod">
          <ac:chgData name="Pizer, Billy" userId="e9fbd48c-0341-4758-af7d-5c23f58b424c" providerId="ADAL" clId="{5D20B370-2193-4B96-9E0F-D540E4028B77}" dt="2023-04-02T22:13:57.217" v="325" actId="27636"/>
          <ac:spMkLst>
            <pc:docMk/>
            <pc:sldMk cId="941953360" sldId="294"/>
            <ac:spMk id="2" creationId="{00000000-0000-0000-0000-000000000000}"/>
          </ac:spMkLst>
        </pc:spChg>
        <pc:spChg chg="mod">
          <ac:chgData name="Pizer, Billy" userId="e9fbd48c-0341-4758-af7d-5c23f58b424c" providerId="ADAL" clId="{5D20B370-2193-4B96-9E0F-D540E4028B77}" dt="2023-04-02T21:57:06.223" v="176" actId="20577"/>
          <ac:spMkLst>
            <pc:docMk/>
            <pc:sldMk cId="941953360" sldId="294"/>
            <ac:spMk id="3" creationId="{00000000-0000-0000-0000-000000000000}"/>
          </ac:spMkLst>
        </pc:spChg>
        <pc:spChg chg="mod">
          <ac:chgData name="Pizer, Billy" userId="e9fbd48c-0341-4758-af7d-5c23f58b424c" providerId="ADAL" clId="{5D20B370-2193-4B96-9E0F-D540E4028B77}" dt="2023-04-02T21:49:53.037" v="147" actId="20577"/>
          <ac:spMkLst>
            <pc:docMk/>
            <pc:sldMk cId="941953360" sldId="294"/>
            <ac:spMk id="4" creationId="{00000000-0000-0000-0000-000000000000}"/>
          </ac:spMkLst>
        </pc:spChg>
        <pc:picChg chg="add mod">
          <ac:chgData name="Pizer, Billy" userId="e9fbd48c-0341-4758-af7d-5c23f58b424c" providerId="ADAL" clId="{5D20B370-2193-4B96-9E0F-D540E4028B77}" dt="2023-04-02T21:57:00.424" v="175"/>
          <ac:picMkLst>
            <pc:docMk/>
            <pc:sldMk cId="941953360" sldId="294"/>
            <ac:picMk id="5" creationId="{CAF66BA4-EFF6-A79A-F88D-6B40B1E6D07E}"/>
          </ac:picMkLst>
        </pc:picChg>
        <pc:picChg chg="del">
          <ac:chgData name="Pizer, Billy" userId="e9fbd48c-0341-4758-af7d-5c23f58b424c" providerId="ADAL" clId="{5D20B370-2193-4B96-9E0F-D540E4028B77}" dt="2023-04-02T21:48:18.593" v="0" actId="478"/>
          <ac:picMkLst>
            <pc:docMk/>
            <pc:sldMk cId="941953360" sldId="294"/>
            <ac:picMk id="6" creationId="{FEA808BB-1EE9-38EE-1EA6-1A2AC05DCE6A}"/>
          </ac:picMkLst>
        </pc:picChg>
        <pc:picChg chg="add mod">
          <ac:chgData name="Pizer, Billy" userId="e9fbd48c-0341-4758-af7d-5c23f58b424c" providerId="ADAL" clId="{5D20B370-2193-4B96-9E0F-D540E4028B77}" dt="2023-04-02T21:57:00.424" v="175"/>
          <ac:picMkLst>
            <pc:docMk/>
            <pc:sldMk cId="941953360" sldId="294"/>
            <ac:picMk id="7" creationId="{2CAC5E40-A546-D91D-1546-D9E6955A0739}"/>
          </ac:picMkLst>
        </pc:picChg>
        <pc:picChg chg="del">
          <ac:chgData name="Pizer, Billy" userId="e9fbd48c-0341-4758-af7d-5c23f58b424c" providerId="ADAL" clId="{5D20B370-2193-4B96-9E0F-D540E4028B77}" dt="2023-04-02T21:48:18.593" v="0" actId="478"/>
          <ac:picMkLst>
            <pc:docMk/>
            <pc:sldMk cId="941953360" sldId="294"/>
            <ac:picMk id="8" creationId="{F6370F41-2033-C77A-D2F3-E0A0A2CCD3CB}"/>
          </ac:picMkLst>
        </pc:picChg>
      </pc:sldChg>
      <pc:sldChg chg="del">
        <pc:chgData name="Pizer, Billy" userId="e9fbd48c-0341-4758-af7d-5c23f58b424c" providerId="ADAL" clId="{5D20B370-2193-4B96-9E0F-D540E4028B77}" dt="2023-04-02T21:58:13.384" v="178" actId="2696"/>
        <pc:sldMkLst>
          <pc:docMk/>
          <pc:sldMk cId="542748898" sldId="933"/>
        </pc:sldMkLst>
      </pc:sldChg>
      <pc:sldChg chg="add">
        <pc:chgData name="Pizer, Billy" userId="e9fbd48c-0341-4758-af7d-5c23f58b424c" providerId="ADAL" clId="{5D20B370-2193-4B96-9E0F-D540E4028B77}" dt="2023-04-02T21:58:17.667" v="179"/>
        <pc:sldMkLst>
          <pc:docMk/>
          <pc:sldMk cId="1359934319" sldId="933"/>
        </pc:sldMkLst>
      </pc:sldChg>
      <pc:sldChg chg="del">
        <pc:chgData name="Pizer, Billy" userId="e9fbd48c-0341-4758-af7d-5c23f58b424c" providerId="ADAL" clId="{5D20B370-2193-4B96-9E0F-D540E4028B77}" dt="2023-04-02T21:58:21.466" v="180" actId="2696"/>
        <pc:sldMkLst>
          <pc:docMk/>
          <pc:sldMk cId="1188060277" sldId="966"/>
        </pc:sldMkLst>
      </pc:sldChg>
      <pc:sldChg chg="add">
        <pc:chgData name="Pizer, Billy" userId="e9fbd48c-0341-4758-af7d-5c23f58b424c" providerId="ADAL" clId="{5D20B370-2193-4B96-9E0F-D540E4028B77}" dt="2023-04-02T21:58:23.965" v="181"/>
        <pc:sldMkLst>
          <pc:docMk/>
          <pc:sldMk cId="3722563948" sldId="966"/>
        </pc:sldMkLst>
      </pc:sldChg>
      <pc:sldChg chg="del">
        <pc:chgData name="Pizer, Billy" userId="e9fbd48c-0341-4758-af7d-5c23f58b424c" providerId="ADAL" clId="{5D20B370-2193-4B96-9E0F-D540E4028B77}" dt="2023-04-02T22:00:23.964" v="182" actId="47"/>
        <pc:sldMkLst>
          <pc:docMk/>
          <pc:sldMk cId="676001058" sldId="1054"/>
        </pc:sldMkLst>
      </pc:sldChg>
      <pc:sldChg chg="addSp delSp modSp mod">
        <pc:chgData name="Pizer, Billy" userId="e9fbd48c-0341-4758-af7d-5c23f58b424c" providerId="ADAL" clId="{5D20B370-2193-4B96-9E0F-D540E4028B77}" dt="2023-04-02T21:51:02.617" v="154" actId="14100"/>
        <pc:sldMkLst>
          <pc:docMk/>
          <pc:sldMk cId="784429915" sldId="1058"/>
        </pc:sldMkLst>
        <pc:grpChg chg="del">
          <ac:chgData name="Pizer, Billy" userId="e9fbd48c-0341-4758-af7d-5c23f58b424c" providerId="ADAL" clId="{5D20B370-2193-4B96-9E0F-D540E4028B77}" dt="2023-04-02T21:50:57.357" v="152" actId="478"/>
          <ac:grpSpMkLst>
            <pc:docMk/>
            <pc:sldMk cId="784429915" sldId="1058"/>
            <ac:grpSpMk id="5" creationId="{ECC6E4E1-A27C-5D45-3C9B-7A5434909129}"/>
          </ac:grpSpMkLst>
        </pc:grpChg>
        <pc:picChg chg="add del">
          <ac:chgData name="Pizer, Billy" userId="e9fbd48c-0341-4758-af7d-5c23f58b424c" providerId="ADAL" clId="{5D20B370-2193-4B96-9E0F-D540E4028B77}" dt="2023-04-02T21:50:43.429" v="151" actId="478"/>
          <ac:picMkLst>
            <pc:docMk/>
            <pc:sldMk cId="784429915" sldId="1058"/>
            <ac:picMk id="4" creationId="{C474A31B-A675-9298-2EE4-7AE37E5C5C6B}"/>
          </ac:picMkLst>
        </pc:picChg>
        <pc:picChg chg="add del">
          <ac:chgData name="Pizer, Billy" userId="e9fbd48c-0341-4758-af7d-5c23f58b424c" providerId="ADAL" clId="{5D20B370-2193-4B96-9E0F-D540E4028B77}" dt="2023-04-02T21:50:42.064" v="150" actId="22"/>
          <ac:picMkLst>
            <pc:docMk/>
            <pc:sldMk cId="784429915" sldId="1058"/>
            <ac:picMk id="6" creationId="{CF2427F0-9713-6407-CF42-557DEC041DB6}"/>
          </ac:picMkLst>
        </pc:picChg>
        <pc:picChg chg="add mod">
          <ac:chgData name="Pizer, Billy" userId="e9fbd48c-0341-4758-af7d-5c23f58b424c" providerId="ADAL" clId="{5D20B370-2193-4B96-9E0F-D540E4028B77}" dt="2023-04-02T21:51:02.617" v="154" actId="14100"/>
          <ac:picMkLst>
            <pc:docMk/>
            <pc:sldMk cId="784429915" sldId="1058"/>
            <ac:picMk id="9" creationId="{76E74CF2-1903-FED5-16FE-1E139D2DBDC8}"/>
          </ac:picMkLst>
        </pc:picChg>
      </pc:sldChg>
      <pc:sldChg chg="del">
        <pc:chgData name="Pizer, Billy" userId="e9fbd48c-0341-4758-af7d-5c23f58b424c" providerId="ADAL" clId="{5D20B370-2193-4B96-9E0F-D540E4028B77}" dt="2023-04-02T21:56:17.130" v="156" actId="47"/>
        <pc:sldMkLst>
          <pc:docMk/>
          <pc:sldMk cId="3710543247" sldId="1082"/>
        </pc:sldMkLst>
      </pc:sldChg>
      <pc:sldChg chg="del">
        <pc:chgData name="Pizer, Billy" userId="e9fbd48c-0341-4758-af7d-5c23f58b424c" providerId="ADAL" clId="{5D20B370-2193-4B96-9E0F-D540E4028B77}" dt="2023-04-02T21:57:24.881" v="177" actId="47"/>
        <pc:sldMkLst>
          <pc:docMk/>
          <pc:sldMk cId="1654059384" sldId="1083"/>
        </pc:sldMkLst>
      </pc:sldChg>
      <pc:sldChg chg="add">
        <pc:chgData name="Pizer, Billy" userId="e9fbd48c-0341-4758-af7d-5c23f58b424c" providerId="ADAL" clId="{5D20B370-2193-4B96-9E0F-D540E4028B77}" dt="2023-04-02T21:55:56.470" v="155"/>
        <pc:sldMkLst>
          <pc:docMk/>
          <pc:sldMk cId="1196308065" sldId="1084"/>
        </pc:sldMkLst>
      </pc:sldChg>
      <pc:sldChg chg="add">
        <pc:chgData name="Pizer, Billy" userId="e9fbd48c-0341-4758-af7d-5c23f58b424c" providerId="ADAL" clId="{5D20B370-2193-4B96-9E0F-D540E4028B77}" dt="2023-04-02T22:02:29.955" v="183"/>
        <pc:sldMkLst>
          <pc:docMk/>
          <pc:sldMk cId="1546028355" sldId="1085"/>
        </pc:sldMkLst>
      </pc:sldChg>
      <pc:sldChg chg="add">
        <pc:chgData name="Pizer, Billy" userId="e9fbd48c-0341-4758-af7d-5c23f58b424c" providerId="ADAL" clId="{5D20B370-2193-4B96-9E0F-D540E4028B77}" dt="2023-04-02T22:03:25.781" v="184"/>
        <pc:sldMkLst>
          <pc:docMk/>
          <pc:sldMk cId="1188543953" sldId="1089"/>
        </pc:sldMkLst>
      </pc:sldChg>
      <pc:sldChg chg="addSp delSp new mod modClrScheme chgLayout">
        <pc:chgData name="Pizer, Billy" userId="e9fbd48c-0341-4758-af7d-5c23f58b424c" providerId="ADAL" clId="{5D20B370-2193-4B96-9E0F-D540E4028B77}" dt="2023-04-02T22:11:32.868" v="240" actId="22"/>
        <pc:sldMkLst>
          <pc:docMk/>
          <pc:sldMk cId="780699486" sldId="1090"/>
        </pc:sldMkLst>
        <pc:spChg chg="del">
          <ac:chgData name="Pizer, Billy" userId="e9fbd48c-0341-4758-af7d-5c23f58b424c" providerId="ADAL" clId="{5D20B370-2193-4B96-9E0F-D540E4028B77}" dt="2023-04-02T22:11:32.218" v="239" actId="700"/>
          <ac:spMkLst>
            <pc:docMk/>
            <pc:sldMk cId="780699486" sldId="1090"/>
            <ac:spMk id="2" creationId="{ADE87F11-FE08-1E41-21A5-ABCC17095F32}"/>
          </ac:spMkLst>
        </pc:spChg>
        <pc:spChg chg="del">
          <ac:chgData name="Pizer, Billy" userId="e9fbd48c-0341-4758-af7d-5c23f58b424c" providerId="ADAL" clId="{5D20B370-2193-4B96-9E0F-D540E4028B77}" dt="2023-04-02T22:11:32.218" v="239" actId="700"/>
          <ac:spMkLst>
            <pc:docMk/>
            <pc:sldMk cId="780699486" sldId="1090"/>
            <ac:spMk id="3" creationId="{3E055B86-878F-8CC4-BA9C-67D41290FDE0}"/>
          </ac:spMkLst>
        </pc:spChg>
        <pc:picChg chg="add del">
          <ac:chgData name="Pizer, Billy" userId="e9fbd48c-0341-4758-af7d-5c23f58b424c" providerId="ADAL" clId="{5D20B370-2193-4B96-9E0F-D540E4028B77}" dt="2023-04-02T22:11:28.669" v="238" actId="22"/>
          <ac:picMkLst>
            <pc:docMk/>
            <pc:sldMk cId="780699486" sldId="1090"/>
            <ac:picMk id="5" creationId="{83E2159B-D7E5-F76A-D76D-4DC433432C73}"/>
          </ac:picMkLst>
        </pc:picChg>
        <pc:picChg chg="add">
          <ac:chgData name="Pizer, Billy" userId="e9fbd48c-0341-4758-af7d-5c23f58b424c" providerId="ADAL" clId="{5D20B370-2193-4B96-9E0F-D540E4028B77}" dt="2023-04-02T22:11:32.868" v="240" actId="22"/>
          <ac:picMkLst>
            <pc:docMk/>
            <pc:sldMk cId="780699486" sldId="1090"/>
            <ac:picMk id="7" creationId="{4D20ED1E-0CC5-A031-4DE8-8A9DDE1FBB0A}"/>
          </ac:picMkLst>
        </pc:picChg>
      </pc:sldChg>
      <pc:sldChg chg="add del">
        <pc:chgData name="Pizer, Billy" userId="e9fbd48c-0341-4758-af7d-5c23f58b424c" providerId="ADAL" clId="{5D20B370-2193-4B96-9E0F-D540E4028B77}" dt="2023-04-02T22:03:55.664" v="186" actId="47"/>
        <pc:sldMkLst>
          <pc:docMk/>
          <pc:sldMk cId="2488817114" sldId="10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46EA07-CA37-B840-A130-7BAF6D956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BD443-850A-E84A-B4B2-C6A8F5A13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273F-955D-654E-9F17-5F81944D64D5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A0F3C-D119-5046-B0FE-B9A0ED5606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4F535-14DD-CC49-8D02-3D415D3D9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3C3DB-CF82-3543-B72E-DA9B25911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2B41-05B7-0D4E-87C9-3A9740D3A04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E7AD-88F2-5143-87DA-595E4632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+mj-lt"/>
                  <a:buNone/>
                </a:pPr>
                <a:endParaRPr lang="en-US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Criteria for inclusion based on Diaz and Moore (2017 NCC), which laid out the following “ideal” criteria: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C1. Consistent assumptions around population growth, economic growth, and technological change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C2. Report impacts </a:t>
                </a:r>
                <a:r>
                  <a:rPr lang="en-US" err="1"/>
                  <a:t>wrt</a:t>
                </a:r>
                <a:r>
                  <a:rPr lang="en-US"/>
                  <a:t> physical climate drives (temp, SLR, CO2) and socioeconomics, rather than time-paths based on a particular emissions scenario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C3. Global coverage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C4. Includes both costs and benefits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C5. Consider inter-region and inter-sector interactions to the extent possible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C6. Includes costs and benefits of available, cost-effective adaptation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C7. If applicable, account for GE or PE adjustments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C8. Reported in economic units, ideally welfare change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C9. Quantify uncertainty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endParaRPr lang="en-US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We tick 2, 3, 4, 7, 8, 9 (although 7 &amp; 9 not in all sectors). 6 in some cases, like SLR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Mortality based on Cromar et al. (2022)</a:t>
                </a:r>
              </a:p>
              <a:p>
                <a:pPr lvl="1"/>
                <a:r>
                  <a:rPr lang="en-US"/>
                  <a:t>~20 authors with health expertise. Pooled meta-analysis. of three</a:t>
                </a:r>
                <a:r>
                  <a:rPr lang="en-US" baseline="0"/>
                  <a:t> dozen</a:t>
                </a:r>
                <a:r>
                  <a:rPr lang="en-US"/>
                  <a:t> studies across 9 regions on impacts of heat and cold on all-cause mortality risk, by region. Output: regional percent change in mortality risk per </a:t>
                </a:r>
                <a:r>
                  <a:rPr lang="en-US" b="0" i="0">
                    <a:latin typeface="Cambria Math" panose="02040503050406030204" pitchFamily="18" charset="0"/>
                  </a:rPr>
                  <a:t>°</a:t>
                </a:r>
                <a:r>
                  <a:rPr lang="en-US"/>
                  <a:t>C of warming.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Agriculture based on Moore et al. (2017)</a:t>
                </a:r>
              </a:p>
              <a:p>
                <a:pPr lvl="1"/>
                <a:r>
                  <a:rPr lang="en-US"/>
                  <a:t>Meta-analysis of 1010 yield effect estimates from 56 studies representing lost welfare from reduced agricultural yields. Output: regional change in welfare as a percent of agricultural GDP per </a:t>
                </a:r>
                <a:r>
                  <a:rPr lang="en-US" b="0" i="0">
                    <a:latin typeface="Cambria Math" panose="02040503050406030204" pitchFamily="18" charset="0"/>
                  </a:rPr>
                  <a:t>°</a:t>
                </a:r>
                <a:r>
                  <a:rPr lang="en-US"/>
                  <a:t>C warming, by region.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Energy based on Clarke et al. (2018)</a:t>
                </a:r>
              </a:p>
              <a:p>
                <a:pPr lvl="1"/>
                <a:r>
                  <a:rPr lang="en-US"/>
                  <a:t>Impacts on building energy expenditures from increased cooling and reduced heating demand. Output: regional change in energy expenditures per </a:t>
                </a:r>
                <a:r>
                  <a:rPr lang="en-US" b="0" i="0">
                    <a:latin typeface="Cambria Math" panose="02040503050406030204" pitchFamily="18" charset="0"/>
                  </a:rPr>
                  <a:t>°</a:t>
                </a:r>
                <a:r>
                  <a:rPr lang="en-US"/>
                  <a:t>C of warming as a percent of regional GDP.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Coastal damages from Sea Level Rise based on Diaz (2016); Wong et al. (2017)</a:t>
                </a:r>
              </a:p>
              <a:p>
                <a:pPr lvl="1"/>
                <a:r>
                  <a:rPr lang="en-US"/>
                  <a:t>Costs of retreating, protecting coastal communities and infrastructure, or no action, over 12,000 coastal segments globally</a:t>
                </a:r>
              </a:p>
              <a:p>
                <a:endParaRPr lang="en-US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Calibre Regular" panose="020B050303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Calibre Regular" panose="020B050303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Calibre Regular" panose="020B050303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6545-6337-B543-845A-A05E94D83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860" y="1613469"/>
            <a:ext cx="9144000" cy="176771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47EDC-B28F-5B49-835B-E033680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40" y="352186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C6BC-65FB-7B40-84D5-DEB4965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6A7-0571-9541-89FD-E01AF9E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923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F48453-DE5E-3141-9E02-9FF6BA4FE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14932" b="25858"/>
          <a:stretch/>
        </p:blipFill>
        <p:spPr>
          <a:xfrm>
            <a:off x="7626892" y="2888166"/>
            <a:ext cx="4565108" cy="39788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7722" y="5315110"/>
            <a:ext cx="2587625" cy="354012"/>
          </a:xfrm>
        </p:spPr>
        <p:txBody>
          <a:bodyPr>
            <a:noAutofit/>
          </a:bodyPr>
          <a:lstStyle>
            <a:lvl1pPr marL="0" indent="0">
              <a:buNone/>
              <a:defRPr sz="1400" b="1" spc="2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877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0565-8EF1-D343-99C0-23222411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A90D-2C28-5D4B-8B51-DCC9A1DC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4164-AEEA-C745-B879-57CE7B7C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4273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98EB-D6EB-2D4F-B0DF-BBA8A9A0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273C"/>
                </a:solidFill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63F8-169F-4A43-A4F1-147B6DDA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06297-E102-4046-8AFD-CF8EFC4B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D240-3F29-4041-9CE0-9E62919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95E5-6D0A-394F-832C-9716508F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DC53-7077-844B-B907-F7FFAB7D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79BC3-FB43-CF4D-9341-9F77E2244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B13A0-0C0F-AF4E-85A8-390F65B69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C758-5919-BE4B-AA5F-EF96C8D9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177BB-5F72-DF41-9F4D-AFB28A06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82F1-B773-6942-B710-B91D0DEC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7C837-F6E1-264A-9405-203AE710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BE27-3445-DE42-B746-23AD1068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54449-1FD3-AB4E-A8FC-A3257090C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C2566-6DE8-1241-A84C-3A7606FA7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E04C2-79A3-8A4E-B0C8-D6F9D7C4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5C463-A5F3-0340-87D1-C6AD189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3FF6-F330-FD42-90CB-B71D9B53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A56A-A95F-8E49-99A3-17111ACD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9C7A-C95F-3640-BBE3-920D06D9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F7E5F-52B0-9942-A371-69BC5FC7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1930-DA05-3B44-B3E3-9B84B4F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Text, one column,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5128" y="1605934"/>
            <a:ext cx="10985500" cy="439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2282" y="6356822"/>
            <a:ext cx="3339524" cy="365001"/>
          </a:xfrm>
          <a:prstGeom prst="rect">
            <a:avLst/>
          </a:prstGeom>
        </p:spPr>
        <p:txBody>
          <a:bodyPr lIns="130622" tIns="65311" rIns="130622" bIns="65311"/>
          <a:lstStyle>
            <a:lvl1pPr algn="r">
              <a:defRPr sz="1167">
                <a:latin typeface="Arial"/>
                <a:cs typeface="Arial"/>
              </a:defRPr>
            </a:lvl1pPr>
          </a:lstStyle>
          <a:p>
            <a:fld id="{E7750AD3-D188-5C46-BBAB-C927653B4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t" anchorCtr="0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9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6147B-E493-2A40-AC39-50F5C2CF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1301-CB7F-1349-BFF7-A248E647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E216B-A75F-4848-84D5-DDAB41F00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860" y="6206085"/>
            <a:ext cx="4508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4273C"/>
                </a:solidFill>
                <a:latin typeface="Calibre Regular" panose="020B0503030202060203" pitchFamily="34" charset="77"/>
              </a:defRPr>
            </a:lvl1pPr>
          </a:lstStyle>
          <a:p>
            <a:endParaRPr lang="en-US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19-46B5-D643-BF14-9A0034F7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4777" y="6206085"/>
            <a:ext cx="465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4273C"/>
                </a:solidFill>
                <a:latin typeface="Calibre Regular" panose="020B0503030202060203" pitchFamily="34" charset="77"/>
              </a:defRPr>
            </a:lvl1pPr>
          </a:lstStyle>
          <a:p>
            <a:fld id="{B72A172B-4333-994F-98DF-8987D709A6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49042-FA81-3043-9727-9B6162041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33174"/>
          <a:stretch/>
        </p:blipFill>
        <p:spPr>
          <a:xfrm>
            <a:off x="11349439" y="6206085"/>
            <a:ext cx="456633" cy="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e Semibold" panose="020B07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e Regular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t@rff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rff.org/SC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zenodo.org/record/60165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861" y="1321299"/>
            <a:ext cx="9778978" cy="2149812"/>
          </a:xfrm>
        </p:spPr>
        <p:txBody>
          <a:bodyPr>
            <a:normAutofit/>
          </a:bodyPr>
          <a:lstStyle/>
          <a:p>
            <a:r>
              <a:rPr lang="en-US" b="0" dirty="0"/>
              <a:t>The Social Cost of Greenhouse Gases:</a:t>
            </a:r>
            <a:br>
              <a:rPr lang="en-US" b="0" dirty="0"/>
            </a:br>
            <a:r>
              <a:rPr lang="en-US" b="0" dirty="0"/>
              <a:t>Recent RFF Research, Recent EPA Estimates, and the Stochastic </a:t>
            </a:r>
            <a:r>
              <a:rPr lang="en-US" b="0"/>
              <a:t>Discounting Approach</a:t>
            </a:r>
            <a:endParaRPr lang="en-US" b="0" dirty="0">
              <a:latin typeface="Calibre Semibold" panose="020B070303020206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860" y="3429000"/>
            <a:ext cx="10639934" cy="28615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3200" b="1" dirty="0">
              <a:latin typeface="Calibre Semibold" panose="020B0703030202060203" pitchFamily="34" charset="0"/>
            </a:endParaRPr>
          </a:p>
          <a:p>
            <a:pPr>
              <a:spcBef>
                <a:spcPts val="0"/>
              </a:spcBef>
            </a:pPr>
            <a:endParaRPr lang="en-US" sz="3200" b="1" dirty="0">
              <a:latin typeface="Calibre Semibold" panose="020B070303020206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latin typeface="Calibre Semibold" panose="020B0703030202060203" pitchFamily="34" charset="0"/>
              </a:rPr>
              <a:t>Billy Pizer</a:t>
            </a:r>
            <a:r>
              <a:rPr lang="en-US" sz="3200" dirty="0"/>
              <a:t>,</a:t>
            </a:r>
            <a:r>
              <a:rPr lang="en-US" sz="3200" b="1" dirty="0">
                <a:latin typeface="Calibre Semibold" panose="020B0703030202060203" pitchFamily="34" charset="0"/>
              </a:rPr>
              <a:t> </a:t>
            </a:r>
            <a:r>
              <a:rPr lang="en-US" sz="3200" dirty="0"/>
              <a:t>Resources for the Future</a:t>
            </a:r>
          </a:p>
          <a:p>
            <a:pPr>
              <a:spcBef>
                <a:spcPts val="0"/>
              </a:spcBef>
            </a:pPr>
            <a:endParaRPr lang="en-US" sz="3200" dirty="0">
              <a:latin typeface="Calibre Regular" panose="020B0503030202060203" pitchFamily="34" charset="0"/>
            </a:endParaRP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endParaRPr lang="en-US" sz="3200" b="1" dirty="0">
              <a:latin typeface="Calibre Semibold" panose="020B070303020206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4125" y="5578812"/>
            <a:ext cx="7225989" cy="234159"/>
          </a:xfrm>
        </p:spPr>
        <p:txBody>
          <a:bodyPr/>
          <a:lstStyle/>
          <a:p>
            <a:r>
              <a:rPr lang="en-US" sz="1600" b="0" cap="all" dirty="0">
                <a:latin typeface="Calibre Semibold" panose="020B0703030202060203" pitchFamily="34" charset="0"/>
              </a:rPr>
              <a:t>A</a:t>
            </a:r>
            <a:r>
              <a:rPr lang="en-US" sz="1600" b="0" dirty="0">
                <a:latin typeface="Calibre Semibold" panose="020B0703030202060203" pitchFamily="34" charset="0"/>
              </a:rPr>
              <a:t>pril 3, 2023 </a:t>
            </a:r>
            <a:r>
              <a:rPr lang="en-US" sz="1600" b="0" cap="all" dirty="0">
                <a:latin typeface="Calibre Semibold" panose="020B0703030202060203" pitchFamily="34" charset="0"/>
              </a:rPr>
              <a:t>| </a:t>
            </a:r>
            <a:r>
              <a:rPr lang="en-US" sz="1600" b="0" dirty="0">
                <a:latin typeface="Calibre Semibold" panose="020B0703030202060203" pitchFamily="34" charset="0"/>
              </a:rPr>
              <a:t>CEPR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AF66BA4-EFF6-A79A-F88D-6B40B1E6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96" y="810276"/>
            <a:ext cx="2630557" cy="822049"/>
          </a:xfrm>
          <a:prstGeom prst="rect">
            <a:avLst/>
          </a:prstGeom>
        </p:spPr>
      </p:pic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2CAC5E40-A546-D91D-1546-D9E6955A0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72" y="882323"/>
            <a:ext cx="677957" cy="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BA26D4-16F9-4ADC-350D-ECE3CA90A20B}"/>
              </a:ext>
            </a:extLst>
          </p:cNvPr>
          <p:cNvSpPr/>
          <p:nvPr/>
        </p:nvSpPr>
        <p:spPr>
          <a:xfrm>
            <a:off x="3940529" y="3626444"/>
            <a:ext cx="3386260" cy="88582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573121-3F9F-49B6-AD8E-4906568BF008}"/>
                  </a:ext>
                </a:extLst>
              </p:cNvPr>
              <p:cNvSpPr txBox="1"/>
              <p:nvPr/>
            </p:nvSpPr>
            <p:spPr>
              <a:xfrm>
                <a:off x="839860" y="1984115"/>
                <a:ext cx="1055550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e Regular" panose="020B0503030202060203" pitchFamily="34" charset="77"/>
                  </a:rPr>
                  <a:t>Asset pricing theory says that the appropriate discount rate varies with uncertain consumption growth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sz="2200" dirty="0">
                  <a:latin typeface="Calibre Regular" panose="020B0503030202060203" pitchFamily="34" charset="77"/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e Regular" panose="020B0503030202060203" pitchFamily="34" charset="77"/>
                  </a:rPr>
                  <a:t>Accordingly, discount rate is linked to uncertain future growth rate (subscript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latin typeface="Calibre Regular" panose="020B0503030202060203" pitchFamily="34" charset="77"/>
                  </a:rPr>
                  <a:t> for state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Calibre Regular" panose="020B0503030202060203" pitchFamily="34" charset="77"/>
                  </a:rPr>
                  <a:t> for time):</a:t>
                </a:r>
                <a:endParaRPr lang="en-US" sz="2500" dirty="0">
                  <a:latin typeface="Calibre Regular" panose="020B0503030202060203" pitchFamily="34" charset="77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latin typeface="Calibre Regular" panose="020B0503030202060203" pitchFamily="34" charset="77"/>
                </a:endParaRPr>
              </a:p>
              <a:p>
                <a:endParaRPr lang="en-US" sz="2000" dirty="0">
                  <a:latin typeface="Calibre Regular" panose="020B0503030202060203" pitchFamily="34" charset="77"/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e Regular" panose="020B0503030202060203" pitchFamily="34" charset="77"/>
                  </a:rPr>
                  <a:t>Captures the long-term relationship between discount rates and economic growth to account for risk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573121-3F9F-49B6-AD8E-4906568B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0" y="1984115"/>
                <a:ext cx="10555500" cy="3323987"/>
              </a:xfrm>
              <a:prstGeom prst="rect">
                <a:avLst/>
              </a:prstGeom>
              <a:blipFill>
                <a:blip r:embed="rId3"/>
                <a:stretch>
                  <a:fillRect l="-693" t="-1099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BFC311A-42A9-694C-80AC-D42EB309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08910"/>
            <a:ext cx="10029825" cy="780094"/>
          </a:xfrm>
        </p:spPr>
        <p:txBody>
          <a:bodyPr>
            <a:normAutofit/>
          </a:bodyPr>
          <a:lstStyle/>
          <a:p>
            <a:r>
              <a:rPr lang="en-US" sz="4000" dirty="0"/>
              <a:t>Stochastic discounting tied to income growth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CF16927-7B83-92F0-CF99-D5A243BD2B5F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10</a:t>
            </a:fld>
            <a:endParaRPr lang="en-US" sz="1200">
              <a:latin typeface="Calibre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573121-3F9F-49B6-AD8E-4906568BF008}"/>
                  </a:ext>
                </a:extLst>
              </p:cNvPr>
              <p:cNvSpPr txBox="1"/>
              <p:nvPr/>
            </p:nvSpPr>
            <p:spPr>
              <a:xfrm>
                <a:off x="384608" y="850570"/>
                <a:ext cx="11479794" cy="559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Aft>
                    <a:spcPts val="1800"/>
                  </a:spcAft>
                </a:pPr>
                <a:endParaRPr lang="en-US" sz="2000" dirty="0">
                  <a:latin typeface="Calibre Regular" panose="020B0503030202060203" pitchFamily="34" charset="77"/>
                </a:endParaRPr>
              </a:p>
              <a:p>
                <a:pPr lvl="1">
                  <a:spcAft>
                    <a:spcPts val="1800"/>
                  </a:spcAft>
                </a:pPr>
                <a:r>
                  <a:rPr lang="en-US" sz="3200" dirty="0">
                    <a:latin typeface="Calibre Regular" panose="020B0503030202060203" pitchFamily="34" charset="77"/>
                  </a:rPr>
                  <a:t>For an uncertain state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e Regular" panose="020B0503030202060203" pitchFamily="34" charset="77"/>
                  </a:rPr>
                  <a:t> (trajectory), the SCC is</a:t>
                </a:r>
                <a:r>
                  <a:rPr lang="en-US" sz="3200" b="1" dirty="0">
                    <a:latin typeface="Calibre Regular" panose="020B0503030202060203" pitchFamily="34" charset="77"/>
                  </a:rPr>
                  <a:t> </a:t>
                </a:r>
                <a:r>
                  <a:rPr lang="en-US" sz="3200" dirty="0">
                    <a:latin typeface="Calibre Regular" panose="020B0503030202060203" pitchFamily="34" charset="77"/>
                  </a:rPr>
                  <a:t>given by</a:t>
                </a:r>
                <a:endParaRPr lang="en-US" sz="40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2" algn="ctr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𝑺𝑪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  <m:e>
                        <m:r>
                          <a:rPr lang="en-US" sz="4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sz="4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3200" b="1" dirty="0">
                  <a:latin typeface="Calibre Regular" panose="020B0503030202060203" pitchFamily="34" charset="77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3200" dirty="0">
                    <a:latin typeface="Calibre Regular" panose="020B0503030202060203" pitchFamily="34" charset="77"/>
                  </a:rPr>
                  <a:t>with iso-elastic utility,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sup>
                    </m:sSup>
                  </m:oMath>
                </a14:m>
                <a:r>
                  <a:rPr lang="en-US" sz="3200" b="1" dirty="0">
                    <a:latin typeface="Calibre Regular" panose="020B0503030202060203" pitchFamily="34" charset="77"/>
                  </a:rPr>
                  <a:t>,</a:t>
                </a:r>
                <a:r>
                  <a:rPr lang="en-US" sz="3200" dirty="0">
                    <a:latin typeface="Calibre Regular" panose="020B0503030202060203" pitchFamily="34" charset="77"/>
                  </a:rPr>
                  <a:t> this is equivalent to…</a:t>
                </a:r>
              </a:p>
              <a:p>
                <a:pPr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𝑺𝑪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3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  <m: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  <m:nary>
                        <m:naryPr>
                          <m:chr m:val="∑"/>
                          <m:ctrlP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𝒔𝒕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𝒔𝒕</m:t>
                                  </m:r>
                                </m:sub>
                              </m:s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latin typeface="Calibre Regular" panose="020B050303020206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573121-3F9F-49B6-AD8E-4906568B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08" y="850570"/>
                <a:ext cx="11479794" cy="5598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BFC311A-42A9-694C-80AC-D42EB309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36" y="408910"/>
            <a:ext cx="11117656" cy="78009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State valuation in asset pricing, and its Ramsey-like form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CF16927-7B83-92F0-CF99-D5A243BD2B5F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11</a:t>
            </a:fld>
            <a:endParaRPr lang="en-US" sz="1200">
              <a:latin typeface="Calibre Regular" panose="020B050303020206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951F3-ADE7-2C09-15CD-E9BA958237D8}"/>
                  </a:ext>
                </a:extLst>
              </p:cNvPr>
              <p:cNvSpPr txBox="1"/>
              <p:nvPr/>
            </p:nvSpPr>
            <p:spPr>
              <a:xfrm>
                <a:off x="9694100" y="4550774"/>
                <a:ext cx="1175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𝒔𝒕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951F3-ADE7-2C09-15CD-E9BA95823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100" y="4550774"/>
                <a:ext cx="117545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214A396-ED1C-6340-0964-FA561F8B0D19}"/>
              </a:ext>
            </a:extLst>
          </p:cNvPr>
          <p:cNvGrpSpPr/>
          <p:nvPr/>
        </p:nvGrpSpPr>
        <p:grpSpPr>
          <a:xfrm>
            <a:off x="6821041" y="4477958"/>
            <a:ext cx="2873059" cy="303651"/>
            <a:chOff x="6843859" y="3836712"/>
            <a:chExt cx="2386937" cy="160255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295F21DC-5FB7-D9B2-7DD9-34B3B78393C4}"/>
                </a:ext>
              </a:extLst>
            </p:cNvPr>
            <p:cNvSpPr/>
            <p:nvPr/>
          </p:nvSpPr>
          <p:spPr>
            <a:xfrm rot="5400000">
              <a:off x="7235072" y="3445499"/>
              <a:ext cx="160253" cy="942680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DA9638-96B1-3BFA-3BF9-A31E19FB44DA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>
              <a:off x="7315198" y="3996966"/>
              <a:ext cx="1915598" cy="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898582-C68B-733D-6A1A-00626220A589}"/>
              </a:ext>
            </a:extLst>
          </p:cNvPr>
          <p:cNvSpPr txBox="1"/>
          <p:nvPr/>
        </p:nvSpPr>
        <p:spPr>
          <a:xfrm>
            <a:off x="8453718" y="5315566"/>
            <a:ext cx="230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Discount Factor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3D924F-A20D-DF81-DAAE-00A6A976DF6E}"/>
              </a:ext>
            </a:extLst>
          </p:cNvPr>
          <p:cNvSpPr/>
          <p:nvPr/>
        </p:nvSpPr>
        <p:spPr>
          <a:xfrm>
            <a:off x="5847925" y="3877856"/>
            <a:ext cx="2870987" cy="998479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78CECA-9B7A-254B-1926-9682F694F8EC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955707" y="4886167"/>
            <a:ext cx="498011" cy="66023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9935560-6D7E-830E-4DB5-F2DE2AE6B0B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776431" y="5546399"/>
            <a:ext cx="677287" cy="23083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9708059-FCF7-753A-5FE1-B29656C4C84F}"/>
              </a:ext>
            </a:extLst>
          </p:cNvPr>
          <p:cNvSpPr/>
          <p:nvPr/>
        </p:nvSpPr>
        <p:spPr>
          <a:xfrm>
            <a:off x="5828261" y="5290335"/>
            <a:ext cx="1948170" cy="811551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833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Calibrated values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dirty="0">
                    <a:latin typeface="Calibre Semibold" panose="020B070303020206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en-US" dirty="0">
                  <a:latin typeface="Calibre Semibold" panose="020B0703030202060203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833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519" y="1299315"/>
                <a:ext cx="11591662" cy="2785098"/>
              </a:xfrm>
            </p:spPr>
            <p:txBody>
              <a:bodyPr>
                <a:normAutofit/>
              </a:bodyPr>
              <a:lstStyle/>
              <a:p>
                <a:pPr marL="227013" indent="-227013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200" dirty="0">
                    <a:latin typeface="Calibre Regular" panose="020B0503030202060203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>
                    <a:latin typeface="Calibre Regular" panose="020B0503030202060203"/>
                  </a:rPr>
                  <a:t> parameters calibrated via method from Newell, Pizer, and Prest (2022 JAERE) to: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>
                    <a:latin typeface="Calibre Regular" panose="020B0503030202060203"/>
                  </a:rPr>
                  <a:t>Align with the consumption rate of interest in the near-term</a:t>
                </a:r>
              </a:p>
              <a:p>
                <a:pPr marL="1257300" lvl="2" indent="-342900"/>
                <a:r>
                  <a:rPr lang="en-US" sz="2200" dirty="0">
                    <a:latin typeface="Calibre Regular" panose="020B0503030202060203"/>
                  </a:rPr>
                  <a:t>Focus on a 2% discount rate, reflecting consensus from recent economic literature*</a:t>
                </a:r>
              </a:p>
              <a:p>
                <a:pPr marL="1371600" lvl="2" indent="-457200">
                  <a:buFont typeface="Wingdings" panose="05000000000000000000" pitchFamily="2" charset="2"/>
                  <a:buChar char="ü"/>
                </a:pPr>
                <a:endParaRPr lang="en-US" sz="2200" dirty="0">
                  <a:latin typeface="Calibre Regular" panose="020B0503030202060203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>
                    <a:latin typeface="Calibre Regular" panose="020B0503030202060203"/>
                  </a:rPr>
                  <a:t>Reflect evidence on long-run interest rate behavior** and economic growth uncertainty***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519" y="1299315"/>
                <a:ext cx="11591662" cy="2785098"/>
              </a:xfrm>
              <a:blipFill>
                <a:blip r:embed="rId3"/>
                <a:stretch>
                  <a:fillRect l="-631" t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D448A-7DE9-47F7-9E4B-F900499052FE}"/>
                  </a:ext>
                </a:extLst>
              </p:cNvPr>
              <p:cNvSpPr txBox="1"/>
              <p:nvPr/>
            </p:nvSpPr>
            <p:spPr>
              <a:xfrm>
                <a:off x="8268928" y="4631334"/>
                <a:ext cx="39230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        =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solidFill>
                    <a:schemeClr val="accent4"/>
                  </a:solidFill>
                </a:endParaRPr>
              </a:p>
              <a:p>
                <a:endParaRPr lang="en-US" sz="22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D448A-7DE9-47F7-9E4B-F90049905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928" y="4631334"/>
                <a:ext cx="3923072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A05F2360-C436-40F0-86FD-6EED824F38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106629"/>
                  </p:ext>
                </p:extLst>
              </p:nvPr>
            </p:nvGraphicFramePr>
            <p:xfrm>
              <a:off x="707464" y="3704485"/>
              <a:ext cx="812799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82551742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39847965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368238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Near-term discount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8706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0.01%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475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189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332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236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A05F2360-C436-40F0-86FD-6EED824F38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106629"/>
                  </p:ext>
                </p:extLst>
              </p:nvPr>
            </p:nvGraphicFramePr>
            <p:xfrm>
              <a:off x="707464" y="3704485"/>
              <a:ext cx="812799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82551742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39847965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368238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Near-term discount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50" t="-8197" r="-10112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8197" r="-89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8706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0.01%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475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189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332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72365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DEF2DEA-5E73-4CCA-86DF-8501A2981020}"/>
              </a:ext>
            </a:extLst>
          </p:cNvPr>
          <p:cNvSpPr/>
          <p:nvPr/>
        </p:nvSpPr>
        <p:spPr>
          <a:xfrm>
            <a:off x="587351" y="4436322"/>
            <a:ext cx="8368223" cy="3905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F158F-5E6A-4B10-A1DB-4DBF897CABE8}"/>
              </a:ext>
            </a:extLst>
          </p:cNvPr>
          <p:cNvSpPr txBox="1"/>
          <p:nvPr/>
        </p:nvSpPr>
        <p:spPr>
          <a:xfrm>
            <a:off x="9385122" y="3795885"/>
            <a:ext cx="224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for 2% near-term rate the rule 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0955F-2C20-CC5D-5CB8-83B03816EC99}"/>
              </a:ext>
            </a:extLst>
          </p:cNvPr>
          <p:cNvSpPr txBox="1"/>
          <p:nvPr/>
        </p:nvSpPr>
        <p:spPr>
          <a:xfrm>
            <a:off x="889248" y="5914816"/>
            <a:ext cx="1005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e Regular" panose="020B0503030202060203" pitchFamily="34" charset="0"/>
              </a:rPr>
              <a:t>* Giglio et al. (2015); Bauer &amp; Rudebusch (2020, 2021); CEA (2017); </a:t>
            </a:r>
            <a:r>
              <a:rPr lang="en-US" sz="1200" dirty="0" err="1">
                <a:latin typeface="Calibre Regular" panose="020B0503030202060203" pitchFamily="34" charset="0"/>
              </a:rPr>
              <a:t>Drupp</a:t>
            </a:r>
            <a:r>
              <a:rPr lang="en-US" sz="1200" dirty="0">
                <a:latin typeface="Calibre Regular" panose="020B0503030202060203" pitchFamily="34" charset="0"/>
              </a:rPr>
              <a:t> et al. (2018); etc.</a:t>
            </a:r>
          </a:p>
          <a:p>
            <a:r>
              <a:rPr lang="en-US" sz="1200" dirty="0">
                <a:latin typeface="Calibre Regular" panose="020B0503030202060203" pitchFamily="34" charset="0"/>
              </a:rPr>
              <a:t>** Bauer &amp; Rudebusch (2021)</a:t>
            </a:r>
            <a:br>
              <a:rPr lang="en-US" sz="1200" dirty="0">
                <a:latin typeface="Calibre Regular" panose="020B0503030202060203" pitchFamily="34" charset="0"/>
              </a:rPr>
            </a:br>
            <a:r>
              <a:rPr lang="en-US" sz="1200" dirty="0">
                <a:latin typeface="Calibre Regular" panose="020B0503030202060203" pitchFamily="34" charset="0"/>
              </a:rPr>
              <a:t>***</a:t>
            </a:r>
            <a:r>
              <a:rPr lang="en-US" sz="1200" dirty="0">
                <a:latin typeface="Calibre Regular" panose="020B0503030202060203" pitchFamily="34" charset="77"/>
              </a:rPr>
              <a:t> Rennert et al. (</a:t>
            </a:r>
            <a:r>
              <a:rPr lang="en-US" sz="1200" dirty="0">
                <a:latin typeface="Calibre Regular" panose="020B0503030202060203" pitchFamily="34" charset="0"/>
              </a:rPr>
              <a:t>2021); </a:t>
            </a:r>
            <a:r>
              <a:rPr lang="en-US" sz="1200" dirty="0">
                <a:latin typeface="Calibre Regular" panose="020B0503030202060203" pitchFamily="34" charset="77"/>
              </a:rPr>
              <a:t>Müller, Stock, &amp; Watson</a:t>
            </a:r>
            <a:r>
              <a:rPr lang="en-US" sz="1200" dirty="0">
                <a:latin typeface="Calibre Regular" panose="020B0503030202060203" pitchFamily="34" charset="0"/>
              </a:rPr>
              <a:t>, (2022)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07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60" y="688369"/>
            <a:ext cx="10172700" cy="7832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e Semibold" panose="020B0703030202060203" pitchFamily="34" charset="0"/>
              </a:rPr>
              <a:t>EPA Averaged Across Three Damage Functions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8BFD03-1067-C952-0EC3-66C1910C6EB8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13</a:t>
            </a:fld>
            <a:endParaRPr lang="en-US" sz="1200">
              <a:latin typeface="Calibre Regular" panose="020B050303020206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CCF576-E81C-6125-A05F-D6FB0001CABC}"/>
              </a:ext>
            </a:extLst>
          </p:cNvPr>
          <p:cNvSpPr txBox="1"/>
          <p:nvPr/>
        </p:nvSpPr>
        <p:spPr>
          <a:xfrm>
            <a:off x="5188022" y="3242310"/>
            <a:ext cx="147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Calibre Semibold" panose="020B0703030202060203" pitchFamily="34" charset="0"/>
              </a:rPr>
              <a:t>GIVE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Calibre Semibold" panose="020B0703030202060203" pitchFamily="34" charset="0"/>
              </a:rPr>
              <a:t>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6898C-8934-5D90-415D-B07915D1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1" y="1625727"/>
            <a:ext cx="10697497" cy="41465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CDB50D-D8D0-48B7-837A-AC442B2C19EE}"/>
              </a:ext>
            </a:extLst>
          </p:cNvPr>
          <p:cNvSpPr/>
          <p:nvPr/>
        </p:nvSpPr>
        <p:spPr>
          <a:xfrm>
            <a:off x="5034117" y="3409336"/>
            <a:ext cx="2762863" cy="36612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223875-94B2-7BE4-DFBB-A9A826077874}"/>
              </a:ext>
            </a:extLst>
          </p:cNvPr>
          <p:cNvSpPr/>
          <p:nvPr/>
        </p:nvSpPr>
        <p:spPr>
          <a:xfrm>
            <a:off x="6010275" y="2594186"/>
            <a:ext cx="853255" cy="35009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0F6D-2ED5-CA42-A0E7-78DFE702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542" y="1911297"/>
            <a:ext cx="9144000" cy="1105281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Calibre Semibold" panose="020B0703030202060203" pitchFamily="34" charset="0"/>
              </a:rPr>
              <a:t>Thank you.</a:t>
            </a:r>
            <a:endParaRPr lang="en-US" b="1">
              <a:latin typeface="Calibre Semibold" panose="020B070303020206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18DFD8-D21F-3846-8D12-023DC1D6D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923"/>
          <a:stretch/>
        </p:blipFill>
        <p:spPr>
          <a:xfrm>
            <a:off x="896542" y="993587"/>
            <a:ext cx="1879378" cy="487994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79F8658-D6E6-E099-8B79-3FF068A38F87}"/>
              </a:ext>
            </a:extLst>
          </p:cNvPr>
          <p:cNvSpPr txBox="1">
            <a:spLocks/>
          </p:cNvSpPr>
          <p:nvPr/>
        </p:nvSpPr>
        <p:spPr>
          <a:xfrm>
            <a:off x="992777" y="3429001"/>
            <a:ext cx="8073164" cy="2577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Billy Pizer(</a:t>
            </a:r>
            <a:r>
              <a:rPr lang="en-US" dirty="0">
                <a:hlinkClick r:id="rId3"/>
              </a:rPr>
              <a:t>pizer@rff.org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Social Cost of Carbon Initiative: 	</a:t>
            </a:r>
            <a:r>
              <a:rPr lang="en-US" dirty="0">
                <a:hlinkClick r:id="rId4"/>
              </a:rPr>
              <a:t>www.rff.org/SCC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23D21C-24BC-A935-ADFE-4EF34B84A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596" y="810276"/>
            <a:ext cx="2630557" cy="822049"/>
          </a:xfrm>
          <a:prstGeom prst="rect">
            <a:avLst/>
          </a:prstGeom>
        </p:spPr>
      </p:pic>
      <p:pic>
        <p:nvPicPr>
          <p:cNvPr id="7" name="Picture 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890B419B-05BF-04DE-5F85-235D62A5E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772" y="882323"/>
            <a:ext cx="677957" cy="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CA6F-EBE3-2C47-967D-A4D2314E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20" y="247671"/>
            <a:ext cx="10515600" cy="780094"/>
          </a:xfrm>
        </p:spPr>
        <p:txBody>
          <a:bodyPr anchor="ctr">
            <a:normAutofit/>
          </a:bodyPr>
          <a:lstStyle/>
          <a:p>
            <a:r>
              <a:rPr lang="en-US" sz="4000"/>
              <a:t>RFF-SPs: </a:t>
            </a:r>
            <a:r>
              <a:rPr lang="en-US" sz="4000">
                <a:solidFill>
                  <a:schemeClr val="accent1"/>
                </a:solidFill>
              </a:rPr>
              <a:t>Population (country level)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E2E3A-68EC-9C4E-A39D-55966F936C46}"/>
              </a:ext>
            </a:extLst>
          </p:cNvPr>
          <p:cNvSpPr txBox="1"/>
          <p:nvPr/>
        </p:nvSpPr>
        <p:spPr>
          <a:xfrm>
            <a:off x="716820" y="1989963"/>
            <a:ext cx="4458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e Regular" panose="020B0503030202060203" pitchFamily="34" charset="77"/>
              </a:rPr>
              <a:t>Methods: </a:t>
            </a:r>
            <a:r>
              <a:rPr lang="en-US" sz="2000" dirty="0">
                <a:latin typeface="Calibre Regular" panose="020B0503030202060203" pitchFamily="34" charset="77"/>
              </a:rPr>
              <a:t>Extend the fully probabilistic statistical approach used by the UN for official population forecasts, incorporating improvements from a panel of nine leading demographers*</a:t>
            </a:r>
          </a:p>
          <a:p>
            <a:pPr marL="230188" indent="-230188"/>
            <a:endParaRPr lang="en-US" sz="2000" dirty="0">
              <a:latin typeface="Calibre Regular" panose="020B0503030202060203" pitchFamily="34" charset="77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e Regular" panose="020B0503030202060203" pitchFamily="34" charset="77"/>
              </a:rPr>
              <a:t>Results: </a:t>
            </a:r>
            <a:r>
              <a:rPr lang="en-US" sz="2000" dirty="0">
                <a:latin typeface="Calibre Regular" panose="020B0503030202060203" pitchFamily="34" charset="77"/>
              </a:rPr>
              <a:t>Mean/median world population peaks at ~11B mid-next century, declines to ~7.5B in 2300, but with wide uncertainty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B66C0-4D92-2241-BC3C-BAA070436437}"/>
              </a:ext>
            </a:extLst>
          </p:cNvPr>
          <p:cNvSpPr txBox="1"/>
          <p:nvPr/>
        </p:nvSpPr>
        <p:spPr>
          <a:xfrm>
            <a:off x="627843" y="6429825"/>
            <a:ext cx="3195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e Regular" panose="020B0503030202060203" pitchFamily="34" charset="77"/>
              </a:rPr>
              <a:t>* Raftery and </a:t>
            </a:r>
            <a:r>
              <a:rPr lang="en-US" sz="1400" err="1">
                <a:latin typeface="Calibre Regular" panose="020B0503030202060203" pitchFamily="34" charset="77"/>
              </a:rPr>
              <a:t>Ševčíková</a:t>
            </a:r>
            <a:r>
              <a:rPr lang="en-US" sz="1400">
                <a:latin typeface="Calibre Regular" panose="020B0503030202060203" pitchFamily="34" charset="77"/>
              </a:rPr>
              <a:t> (2021)</a:t>
            </a: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97F96-C8C6-E7FD-0AB5-8300B233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860" y="1565312"/>
            <a:ext cx="6790412" cy="4594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777D0-C9E5-E4A3-819C-2DBB112171EA}"/>
              </a:ext>
            </a:extLst>
          </p:cNvPr>
          <p:cNvSpPr txBox="1"/>
          <p:nvPr/>
        </p:nvSpPr>
        <p:spPr>
          <a:xfrm>
            <a:off x="6329112" y="6355275"/>
            <a:ext cx="4396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Solid black is RFF-SP mean, dashed black is </a:t>
            </a:r>
            <a:r>
              <a:rPr lang="en-US" sz="1300" i="1"/>
              <a:t>RFF-SP median.</a:t>
            </a:r>
          </a:p>
          <a:p>
            <a:r>
              <a:rPr lang="en-US" sz="1300" i="1" dirty="0"/>
              <a:t>Shaded areas represent 5-95% and 1-99% ranges.</a:t>
            </a:r>
          </a:p>
        </p:txBody>
      </p:sp>
    </p:spTree>
    <p:extLst>
      <p:ext uri="{BB962C8B-B14F-4D97-AF65-F5344CB8AC3E}">
        <p14:creationId xmlns:p14="http://schemas.microsoft.com/office/powerpoint/2010/main" val="135993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DB656F-0390-D345-9F57-9B414C4C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88" y="80804"/>
            <a:ext cx="11277712" cy="1325563"/>
          </a:xfrm>
        </p:spPr>
        <p:txBody>
          <a:bodyPr>
            <a:normAutofit/>
          </a:bodyPr>
          <a:lstStyle/>
          <a:p>
            <a:r>
              <a:rPr lang="en-US" sz="4000"/>
              <a:t>RFF-SPs: </a:t>
            </a:r>
            <a:r>
              <a:rPr lang="en-US" sz="4000">
                <a:solidFill>
                  <a:schemeClr val="accent1"/>
                </a:solidFill>
              </a:rPr>
              <a:t>CO</a:t>
            </a:r>
            <a:r>
              <a:rPr lang="en-US" sz="4000" baseline="-25000">
                <a:solidFill>
                  <a:schemeClr val="accent1"/>
                </a:solidFill>
              </a:rPr>
              <a:t>2</a:t>
            </a:r>
            <a:r>
              <a:rPr lang="en-US" sz="4000"/>
              <a:t> </a:t>
            </a:r>
            <a:r>
              <a:rPr lang="en-US" sz="4000">
                <a:solidFill>
                  <a:schemeClr val="accent1"/>
                </a:solidFill>
              </a:rPr>
              <a:t>Emissions (global)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98C47-B1DD-6241-BF0B-DE9CE5703610}"/>
              </a:ext>
            </a:extLst>
          </p:cNvPr>
          <p:cNvSpPr txBox="1"/>
          <p:nvPr/>
        </p:nvSpPr>
        <p:spPr>
          <a:xfrm>
            <a:off x="482689" y="1837800"/>
            <a:ext cx="51640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latin typeface="Calibre Regular" panose="020B0503030202060203" pitchFamily="34" charset="77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e Regular" panose="020B0503030202060203" pitchFamily="34" charset="77"/>
              </a:rPr>
              <a:t>Methods: </a:t>
            </a:r>
            <a:r>
              <a:rPr lang="en-US" sz="2000" dirty="0">
                <a:latin typeface="Calibre Regular" panose="020B0503030202060203" pitchFamily="34" charset="77"/>
              </a:rPr>
              <a:t>10 experts gave probability distributions for four categories of future emissions to 2300, including experts deeply engaged in long-term scenario development. Trajectories reflect an “Evolving Policies” case, as used by USG. CO</a:t>
            </a:r>
            <a:r>
              <a:rPr lang="en-US" sz="2000" baseline="-25000" dirty="0">
                <a:latin typeface="Calibre Regular" panose="020B0503030202060203" pitchFamily="34" charset="77"/>
              </a:rPr>
              <a:t>2</a:t>
            </a:r>
            <a:r>
              <a:rPr lang="en-US" sz="2000" dirty="0">
                <a:latin typeface="Calibre Regular" panose="020B0503030202060203" pitchFamily="34" charset="77"/>
              </a:rPr>
              <a:t> distributions conditioned on future economic growth trajectories.</a:t>
            </a:r>
          </a:p>
          <a:p>
            <a:endParaRPr lang="en-US" sz="2000" i="1" dirty="0">
              <a:latin typeface="Calibre Regular" panose="020B0503030202060203" pitchFamily="34" charset="77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e Regular" panose="020B0503030202060203" pitchFamily="34" charset="77"/>
              </a:rPr>
              <a:t>Results:  </a:t>
            </a:r>
            <a:r>
              <a:rPr lang="en-US" sz="2000" dirty="0">
                <a:latin typeface="Calibre Regular" panose="020B0503030202060203" pitchFamily="34" charset="77"/>
              </a:rPr>
              <a:t>Median projections indicate ~60% reduction of CO</a:t>
            </a:r>
            <a:r>
              <a:rPr lang="en-US" sz="2000" baseline="-25000" dirty="0">
                <a:latin typeface="Calibre Regular" panose="020B0503030202060203" pitchFamily="34" charset="77"/>
              </a:rPr>
              <a:t>2</a:t>
            </a:r>
            <a:r>
              <a:rPr lang="en-US" sz="2000" dirty="0">
                <a:latin typeface="Calibre Regular" panose="020B0503030202060203" pitchFamily="34" charset="77"/>
              </a:rPr>
              <a:t> by 2100, with wide uncertainty, including net-zero emissions.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4BE94F-6D10-D450-9E01-46069DF0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890" y="1769667"/>
            <a:ext cx="6617110" cy="4395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4F90A4-7D8E-A47A-734B-9709EEA40386}"/>
              </a:ext>
            </a:extLst>
          </p:cNvPr>
          <p:cNvSpPr txBox="1"/>
          <p:nvPr/>
        </p:nvSpPr>
        <p:spPr>
          <a:xfrm>
            <a:off x="6329112" y="6355275"/>
            <a:ext cx="4396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Solid black is RFF-SP mean, dashed black is </a:t>
            </a:r>
            <a:r>
              <a:rPr lang="en-US" sz="1300" i="1"/>
              <a:t>RFF-SP median.</a:t>
            </a:r>
          </a:p>
          <a:p>
            <a:r>
              <a:rPr lang="en-US" sz="1300" i="1" dirty="0"/>
              <a:t>Shaded areas represent 5-95% and 1-99% ranges.</a:t>
            </a:r>
          </a:p>
        </p:txBody>
      </p:sp>
    </p:spTree>
    <p:extLst>
      <p:ext uri="{BB962C8B-B14F-4D97-AF65-F5344CB8AC3E}">
        <p14:creationId xmlns:p14="http://schemas.microsoft.com/office/powerpoint/2010/main" val="372256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51AF371B-9863-6A36-04D5-AD26C2C3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77" y="1352551"/>
            <a:ext cx="6950586" cy="496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6267D-2940-4870-90E2-8AD5717B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57225"/>
            <a:ext cx="9948602" cy="695326"/>
          </a:xfrm>
        </p:spPr>
        <p:txBody>
          <a:bodyPr>
            <a:normAutofit fontScale="90000"/>
          </a:bodyPr>
          <a:lstStyle/>
          <a:p>
            <a:r>
              <a:rPr lang="en-US" dirty="0"/>
              <a:t>SCC estimates from RFF’s GIVE Model </a:t>
            </a:r>
            <a:br>
              <a:rPr lang="en-US" dirty="0"/>
            </a:br>
            <a:r>
              <a:rPr lang="en-US" dirty="0"/>
              <a:t>(Rennert 2022, </a:t>
            </a:r>
            <a:r>
              <a:rPr lang="en-US" i="1" dirty="0"/>
              <a:t>Nature)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951E8-C556-4E84-878A-086A5CE21113}"/>
              </a:ext>
            </a:extLst>
          </p:cNvPr>
          <p:cNvSpPr txBox="1"/>
          <p:nvPr/>
        </p:nvSpPr>
        <p:spPr>
          <a:xfrm>
            <a:off x="908304" y="1799570"/>
            <a:ext cx="44409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e Regular" panose="020B0503030202060203" pitchFamily="34" charset="77"/>
              </a:rPr>
              <a:t>Means and distributions of the SCC from 10,000 runs of the GIVE model, for discounting approaches calibrated to 4 near-term rates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Calibre Regular" panose="020B0503030202060203" pitchFamily="34" charset="77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e Regular" panose="020B0503030202060203" pitchFamily="34" charset="77"/>
              </a:rPr>
              <a:t>Using the preferred 2% near-term discount rate, the mean SCC is</a:t>
            </a:r>
            <a:br>
              <a:rPr lang="en-US" sz="2000">
                <a:latin typeface="Calibre Regular" panose="020B0503030202060203" pitchFamily="34" charset="77"/>
              </a:rPr>
            </a:br>
            <a:r>
              <a:rPr lang="en-US" sz="2000">
                <a:latin typeface="Calibre Regular" panose="020B0503030202060203" pitchFamily="34" charset="77"/>
              </a:rPr>
              <a:t> </a:t>
            </a:r>
            <a:r>
              <a:rPr lang="en-US" sz="2000">
                <a:latin typeface="Calibre Semibold" panose="020B0703030202060203" pitchFamily="34" charset="0"/>
              </a:rPr>
              <a:t>$185/ton of CO</a:t>
            </a:r>
            <a:r>
              <a:rPr lang="en-US" sz="2000" baseline="-25000">
                <a:latin typeface="Calibre Semibold" panose="020B0703030202060203" pitchFamily="34" charset="0"/>
              </a:rPr>
              <a:t>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Calibre Semibold" panose="020B0703030202060203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e Regular" panose="020B0503030202060203" pitchFamily="34" charset="77"/>
              </a:rPr>
              <a:t>Using a 3% discount rate, the mean SCC is $80/ton of CO</a:t>
            </a:r>
            <a:r>
              <a:rPr lang="en-US" sz="2000" baseline="-25000">
                <a:latin typeface="Calibre Regular" panose="020B0503030202060203" pitchFamily="34" charset="77"/>
              </a:rPr>
              <a:t>2</a:t>
            </a:r>
            <a:r>
              <a:rPr lang="en-US" sz="2000">
                <a:latin typeface="Calibre Regular" panose="020B0503030202060203" pitchFamily="34" charset="77"/>
              </a:rPr>
              <a:t>, a ~60% increase over the current federal estimate of $51/ton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0CE4A1B-88D2-3D82-2946-9BF8CC993837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17</a:t>
            </a:fld>
            <a:endParaRPr lang="en-US" sz="1200">
              <a:latin typeface="Calibre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20ED1E-0CC5-A031-4DE8-8A9DDE1F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00037"/>
            <a:ext cx="61150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578C34E-1260-4B77-8FE4-A0E0E1819181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3</a:t>
            </a:fld>
            <a:endParaRPr lang="en-US" sz="1200">
              <a:latin typeface="Calibre Regular" panose="020B050303020206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74CF2-1903-FED5-16FE-1E139D2D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7" y="444500"/>
            <a:ext cx="9204106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578C34E-1260-4B77-8FE4-A0E0E1819181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4</a:t>
            </a:fld>
            <a:endParaRPr lang="en-US" sz="1200">
              <a:latin typeface="Calibre Regular" panose="020B050303020206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DF01E-4E1E-8D21-A333-1156A084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3" y="8878"/>
            <a:ext cx="12200340" cy="685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362B5C-3356-BD32-153E-25B648BC357E}"/>
              </a:ext>
            </a:extLst>
          </p:cNvPr>
          <p:cNvSpPr/>
          <p:nvPr/>
        </p:nvSpPr>
        <p:spPr>
          <a:xfrm>
            <a:off x="8148119" y="46560"/>
            <a:ext cx="3948630" cy="31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9DDD7-61A6-4F25-9ABB-8EF41B8EC1A8}"/>
              </a:ext>
            </a:extLst>
          </p:cNvPr>
          <p:cNvSpPr txBox="1"/>
          <p:nvPr/>
        </p:nvSpPr>
        <p:spPr>
          <a:xfrm>
            <a:off x="8339701" y="26984"/>
            <a:ext cx="38522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>
                <a:solidFill>
                  <a:srgbClr val="030303"/>
                </a:solidFill>
              </a:rPr>
              <a:t>*The views expressed in this paper are those of the authors and do not necessarily reflect the views or policies of the US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70469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CF26AF-B414-0045-AE93-BE537CBA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8" y="1088475"/>
            <a:ext cx="8664023" cy="5580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9B153-1F75-F944-9B7E-4CE3262E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60" y="286790"/>
            <a:ext cx="11112654" cy="780094"/>
          </a:xfrm>
        </p:spPr>
        <p:txBody>
          <a:bodyPr>
            <a:normAutofit/>
          </a:bodyPr>
          <a:lstStyle/>
          <a:p>
            <a:r>
              <a:rPr lang="en-US" sz="4000" dirty="0"/>
              <a:t>A modular framework for calculating the SCC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D0C88-953C-4353-8F66-47E72D35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306C1-0D4B-301D-AAD6-7A6F02488A6B}"/>
              </a:ext>
            </a:extLst>
          </p:cNvPr>
          <p:cNvSpPr/>
          <p:nvPr/>
        </p:nvSpPr>
        <p:spPr>
          <a:xfrm>
            <a:off x="3726427" y="953729"/>
            <a:ext cx="4689986" cy="571490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A8D5-182C-6A20-575B-22400F65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4" y="372648"/>
            <a:ext cx="10515600" cy="1325563"/>
          </a:xfrm>
        </p:spPr>
        <p:txBody>
          <a:bodyPr/>
          <a:lstStyle/>
          <a:p>
            <a:r>
              <a:rPr lang="en-US" dirty="0"/>
              <a:t>RFF Socioeconomic Projections (RFF-SPs)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A11EA-1CF2-B776-603D-2CA79491E6C0}"/>
              </a:ext>
            </a:extLst>
          </p:cNvPr>
          <p:cNvGrpSpPr>
            <a:grpSpLocks noChangeAspect="1"/>
          </p:cNvGrpSpPr>
          <p:nvPr/>
        </p:nvGrpSpPr>
        <p:grpSpPr>
          <a:xfrm>
            <a:off x="327183" y="2121948"/>
            <a:ext cx="3561517" cy="3566160"/>
            <a:chOff x="1008536" y="1443938"/>
            <a:chExt cx="3219450" cy="31854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F5B1F9-C75F-EE65-95F2-EB6B447D7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536" y="1443938"/>
              <a:ext cx="3219450" cy="3076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4C5FDA-AFE1-6720-10FA-A8AF2A03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6590" y="4411593"/>
              <a:ext cx="2841396" cy="21784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C3F3D9-4849-9730-ED37-F476F7534417}"/>
              </a:ext>
            </a:extLst>
          </p:cNvPr>
          <p:cNvGrpSpPr>
            <a:grpSpLocks noChangeAspect="1"/>
          </p:cNvGrpSpPr>
          <p:nvPr/>
        </p:nvGrpSpPr>
        <p:grpSpPr>
          <a:xfrm>
            <a:off x="4119064" y="2121948"/>
            <a:ext cx="3569974" cy="3569974"/>
            <a:chOff x="4461235" y="1232563"/>
            <a:chExt cx="3314700" cy="32879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BF6860-D262-B58D-4831-9E567CC9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1235" y="1232563"/>
              <a:ext cx="3314700" cy="316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96F907-DD10-A029-75D0-97A0BF87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4539" y="4302673"/>
              <a:ext cx="2841396" cy="21784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A68653-977C-86FE-3F53-DF8D1C9258B2}"/>
              </a:ext>
            </a:extLst>
          </p:cNvPr>
          <p:cNvGrpSpPr>
            <a:grpSpLocks noChangeAspect="1"/>
          </p:cNvGrpSpPr>
          <p:nvPr/>
        </p:nvGrpSpPr>
        <p:grpSpPr>
          <a:xfrm>
            <a:off x="8198792" y="2147614"/>
            <a:ext cx="3569975" cy="3569975"/>
            <a:chOff x="7897339" y="1315719"/>
            <a:chExt cx="3286125" cy="3204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92AD2E-F581-D854-F2FC-9F3EEE52C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7339" y="1315719"/>
              <a:ext cx="3286125" cy="30765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0BF923-A01E-ECFD-43BA-ED4F60BB9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2068" y="4302673"/>
              <a:ext cx="2841396" cy="21784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A60181-612D-E720-9978-BF20367B8C62}"/>
              </a:ext>
            </a:extLst>
          </p:cNvPr>
          <p:cNvSpPr txBox="1"/>
          <p:nvPr/>
        </p:nvSpPr>
        <p:spPr>
          <a:xfrm>
            <a:off x="1640158" y="172684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e Semibold" panose="020B0503030202060203" pitchFamily="34" charset="77"/>
              </a:rPr>
              <a:t>Population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7DC3A-2A7F-D981-C829-BCA97DC6E355}"/>
              </a:ext>
            </a:extLst>
          </p:cNvPr>
          <p:cNvSpPr txBox="1"/>
          <p:nvPr/>
        </p:nvSpPr>
        <p:spPr>
          <a:xfrm>
            <a:off x="4797567" y="1726848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e Semibold" panose="020B0503030202060203" pitchFamily="34" charset="77"/>
              </a:rPr>
              <a:t>Growth in GDP per capita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0E5B5-A065-3884-70C0-8FB67F2B52EC}"/>
              </a:ext>
            </a:extLst>
          </p:cNvPr>
          <p:cNvSpPr txBox="1"/>
          <p:nvPr/>
        </p:nvSpPr>
        <p:spPr>
          <a:xfrm>
            <a:off x="9090588" y="1684827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e Semibold" panose="020B0503030202060203" pitchFamily="34" charset="77"/>
              </a:rPr>
              <a:t>Global CO</a:t>
            </a:r>
            <a:r>
              <a:rPr lang="en-US" b="1" baseline="-25000" dirty="0">
                <a:latin typeface="Calibre Semibold" panose="020B0503030202060203" pitchFamily="34" charset="77"/>
              </a:rPr>
              <a:t>2</a:t>
            </a:r>
            <a:r>
              <a:rPr lang="en-US" b="1" dirty="0">
                <a:latin typeface="Calibre Semibold" panose="020B0503030202060203" pitchFamily="34" charset="77"/>
              </a:rPr>
              <a:t> emissions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10BB4-3CCA-DCD3-1C4D-86CF348B680D}"/>
              </a:ext>
            </a:extLst>
          </p:cNvPr>
          <p:cNvSpPr txBox="1"/>
          <p:nvPr/>
        </p:nvSpPr>
        <p:spPr>
          <a:xfrm>
            <a:off x="120960" y="6535582"/>
            <a:ext cx="1207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e Regular" panose="020B0503030202060203" pitchFamily="34" charset="0"/>
              </a:rPr>
              <a:t>Shaded areas are 25-75% and 5-95% ranges. </a:t>
            </a:r>
            <a:r>
              <a:rPr lang="en-US" sz="1200" dirty="0">
                <a:latin typeface="Calibre Regular" panose="020B0503030202060203" pitchFamily="34" charset="77"/>
              </a:rPr>
              <a:t>10,000 draws of RFF-SP trajectories available at </a:t>
            </a:r>
            <a:r>
              <a:rPr lang="en-US" sz="1200" dirty="0">
                <a:latin typeface="Calibre Regular" panose="020B0503030202060203" pitchFamily="34" charset="77"/>
                <a:hlinkClick r:id="rId7"/>
              </a:rPr>
              <a:t>https://zenodo.org/record/6016583</a:t>
            </a:r>
            <a:r>
              <a:rPr lang="en-US" sz="1200" dirty="0">
                <a:latin typeface="Calibre Regular" panose="020B0503030202060203" pitchFamily="34" charset="77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704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DB656F-0390-D345-9F57-9B414C4C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9" y="-29541"/>
            <a:ext cx="9823731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Calibre Semibold"/>
              </a:rPr>
              <a:t>RFF-SPs: </a:t>
            </a:r>
            <a:r>
              <a:rPr lang="en-US" sz="4000">
                <a:solidFill>
                  <a:schemeClr val="accent1"/>
                </a:solidFill>
                <a:latin typeface="Calibre Semibold"/>
              </a:rPr>
              <a:t>Economic Growth (country level)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EAC7E-9575-FB45-9662-3BA7145DEF70}"/>
              </a:ext>
            </a:extLst>
          </p:cNvPr>
          <p:cNvSpPr txBox="1"/>
          <p:nvPr/>
        </p:nvSpPr>
        <p:spPr>
          <a:xfrm>
            <a:off x="508021" y="1664225"/>
            <a:ext cx="46932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e Regular" panose="020B0503030202060203" pitchFamily="34" charset="77"/>
              </a:rPr>
              <a:t>Methods: </a:t>
            </a:r>
            <a:r>
              <a:rPr lang="en-US" sz="2000" dirty="0">
                <a:latin typeface="Calibre Regular" panose="020B0503030202060203" pitchFamily="34" charset="77"/>
              </a:rPr>
              <a:t>Country-level econometric growth projections to 2300*, constrained using expert uncertainty from RFF </a:t>
            </a:r>
            <a:r>
              <a:rPr lang="en-US" sz="2000" i="1" dirty="0">
                <a:latin typeface="Calibre Regular" panose="020B0503030202060203" pitchFamily="34" charset="77"/>
              </a:rPr>
              <a:t>Economic Growth Survey**</a:t>
            </a:r>
            <a:br>
              <a:rPr lang="en-US" sz="2000" i="1" dirty="0">
                <a:latin typeface="Calibre Regular" panose="020B0503030202060203" pitchFamily="34" charset="77"/>
              </a:rPr>
            </a:br>
            <a:endParaRPr lang="en-US" sz="2000" i="1" dirty="0">
              <a:latin typeface="Calibre Regular" panose="020B0503030202060203" pitchFamily="34" charset="77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e Regular" panose="020B0503030202060203" pitchFamily="34" charset="77"/>
              </a:rPr>
              <a:t>Results: </a:t>
            </a:r>
          </a:p>
          <a:p>
            <a:pPr marL="461963" lvl="1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77"/>
              </a:rPr>
              <a:t>Median projection from experts shows much lower long-run growth than statistical model </a:t>
            </a:r>
          </a:p>
          <a:p>
            <a:pPr marL="461963" lvl="1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77"/>
              </a:rPr>
              <a:t>Both sources view extremely high (&gt;4%) and low (~0%) long-run growth as highly unlikely, but possible</a:t>
            </a:r>
          </a:p>
          <a:p>
            <a:pPr marL="230188" lvl="1" indent="-230188"/>
            <a:endParaRPr lang="en-US" sz="2000" dirty="0">
              <a:latin typeface="Calibre Regular" panose="020B050303020206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11226-98D1-EF4B-AA7D-7D6D2B92D661}"/>
              </a:ext>
            </a:extLst>
          </p:cNvPr>
          <p:cNvSpPr txBox="1"/>
          <p:nvPr/>
        </p:nvSpPr>
        <p:spPr>
          <a:xfrm>
            <a:off x="508021" y="6273225"/>
            <a:ext cx="348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e Regular" panose="020B0503030202060203" pitchFamily="34" charset="77"/>
              </a:rPr>
              <a:t>* Müller, Stock, Watson (2022 </a:t>
            </a:r>
            <a:r>
              <a:rPr lang="en-US" sz="1400" dirty="0" err="1">
                <a:latin typeface="Calibre Regular" panose="020B0503030202060203" pitchFamily="34" charset="77"/>
              </a:rPr>
              <a:t>REStat</a:t>
            </a:r>
            <a:r>
              <a:rPr lang="en-US" sz="1400" dirty="0">
                <a:latin typeface="Calibre Regular" panose="020B0503030202060203" pitchFamily="34" charset="77"/>
              </a:rPr>
              <a:t>)</a:t>
            </a:r>
          </a:p>
          <a:p>
            <a:r>
              <a:rPr lang="en-US" sz="1400" dirty="0">
                <a:latin typeface="Calibre Regular" panose="020B0503030202060203" pitchFamily="34" charset="77"/>
              </a:rPr>
              <a:t>** Rennert et al. (2021 BPEA)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FD445-8BDB-3DF7-9759-D9A284C1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98" y="1425675"/>
            <a:ext cx="6870135" cy="4746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63A254-5445-D04F-022E-DE77F3830461}"/>
              </a:ext>
            </a:extLst>
          </p:cNvPr>
          <p:cNvSpPr txBox="1"/>
          <p:nvPr/>
        </p:nvSpPr>
        <p:spPr>
          <a:xfrm>
            <a:off x="6329112" y="6355275"/>
            <a:ext cx="4396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Solid black is RFF-SP mean, dashed black is </a:t>
            </a:r>
            <a:r>
              <a:rPr lang="en-US" sz="1300" i="1"/>
              <a:t>RFF-SP median.</a:t>
            </a:r>
          </a:p>
          <a:p>
            <a:r>
              <a:rPr lang="en-US" sz="1300" i="1" dirty="0"/>
              <a:t>Shaded areas represent 5-95% and 1-99% ranges.</a:t>
            </a:r>
          </a:p>
        </p:txBody>
      </p:sp>
    </p:spTree>
    <p:extLst>
      <p:ext uri="{BB962C8B-B14F-4D97-AF65-F5344CB8AC3E}">
        <p14:creationId xmlns:p14="http://schemas.microsoft.com/office/powerpoint/2010/main" val="225087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DB656F-0390-D345-9F57-9B414C4C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02" y="618907"/>
            <a:ext cx="4701074" cy="1076106"/>
          </a:xfrm>
        </p:spPr>
        <p:txBody>
          <a:bodyPr>
            <a:noAutofit/>
          </a:bodyPr>
          <a:lstStyle/>
          <a:p>
            <a:r>
              <a:rPr lang="en-US" sz="3500" b="0" dirty="0"/>
              <a:t>Implementation of modern climate models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8F5093-44D3-ECEA-5547-FF20028B3C4F}"/>
              </a:ext>
            </a:extLst>
          </p:cNvPr>
          <p:cNvGrpSpPr/>
          <p:nvPr/>
        </p:nvGrpSpPr>
        <p:grpSpPr>
          <a:xfrm>
            <a:off x="6103362" y="618907"/>
            <a:ext cx="5038246" cy="2725438"/>
            <a:chOff x="986525" y="1252081"/>
            <a:chExt cx="5038246" cy="2725438"/>
          </a:xfrm>
        </p:grpSpPr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BCC013B7-7092-8B0F-6467-C5A1257F5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3" t="50242" r="34332"/>
            <a:stretch/>
          </p:blipFill>
          <p:spPr>
            <a:xfrm>
              <a:off x="986525" y="1490078"/>
              <a:ext cx="5029200" cy="248744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F998B2-BC7D-0246-545D-0BB23E85D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1518" y="3599086"/>
              <a:ext cx="1947672" cy="36422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B6EE655-F5D1-4BDF-FD6D-489887CE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3624" y="3602364"/>
              <a:ext cx="1947672" cy="3642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3A3F21-D9E7-455F-9A9D-9D78E72DCF5E}"/>
                </a:ext>
              </a:extLst>
            </p:cNvPr>
            <p:cNvSpPr txBox="1"/>
            <p:nvPr/>
          </p:nvSpPr>
          <p:spPr>
            <a:xfrm>
              <a:off x="1296983" y="1260914"/>
              <a:ext cx="202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Calibre Semibold" panose="020B0503030202060203" pitchFamily="34" charset="77"/>
                </a:rPr>
                <a:t>CO</a:t>
              </a:r>
              <a:r>
                <a:rPr lang="en-US" b="1" baseline="-25000">
                  <a:latin typeface="Calibre Semibold" panose="020B0503030202060203" pitchFamily="34" charset="77"/>
                </a:rPr>
                <a:t>2</a:t>
              </a:r>
              <a:r>
                <a:rPr lang="en-US" b="1">
                  <a:latin typeface="Calibre Semibold" panose="020B0503030202060203" pitchFamily="34" charset="77"/>
                </a:rPr>
                <a:t> Concentrations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DAA250-EDC8-4FEE-A8AE-15E39725D0FA}"/>
                </a:ext>
              </a:extLst>
            </p:cNvPr>
            <p:cNvSpPr txBox="1"/>
            <p:nvPr/>
          </p:nvSpPr>
          <p:spPr>
            <a:xfrm>
              <a:off x="3887583" y="1252081"/>
              <a:ext cx="2137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Calibre Semibold" panose="020B0503030202060203" pitchFamily="34" charset="77"/>
                </a:rPr>
                <a:t>Global Temperatures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14254-C60B-4567-B241-9733EE6AB357}"/>
              </a:ext>
            </a:extLst>
          </p:cNvPr>
          <p:cNvGrpSpPr/>
          <p:nvPr/>
        </p:nvGrpSpPr>
        <p:grpSpPr>
          <a:xfrm>
            <a:off x="6209011" y="3452010"/>
            <a:ext cx="4932597" cy="2759659"/>
            <a:chOff x="6272877" y="1250871"/>
            <a:chExt cx="4932597" cy="27596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EE39D3-3E24-9FCE-1501-1F33B50F6E06}"/>
                </a:ext>
              </a:extLst>
            </p:cNvPr>
            <p:cNvGrpSpPr/>
            <p:nvPr/>
          </p:nvGrpSpPr>
          <p:grpSpPr>
            <a:xfrm>
              <a:off x="6272877" y="1250871"/>
              <a:ext cx="4932597" cy="2734858"/>
              <a:chOff x="6272877" y="1250871"/>
              <a:chExt cx="4932597" cy="2734858"/>
            </a:xfrm>
          </p:grpSpPr>
          <p:pic>
            <p:nvPicPr>
              <p:cNvPr id="8" name="Picture 7" descr="Chart&#10;&#10;Description automatically generated">
                <a:extLst>
                  <a:ext uri="{FF2B5EF4-FFF2-40B4-BE49-F238E27FC236}">
                    <a16:creationId xmlns:a16="http://schemas.microsoft.com/office/drawing/2014/main" id="{7A5514C2-FE45-C0E8-0812-EB895C73CD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8342" t="50242" r="613"/>
              <a:stretch/>
            </p:blipFill>
            <p:spPr>
              <a:xfrm>
                <a:off x="6272877" y="1498288"/>
                <a:ext cx="2377440" cy="248744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F9794B2-8AA3-6FB1-50BE-5EC359DAD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6562" y="3605435"/>
                <a:ext cx="1947672" cy="36422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C4D8D4-2CF6-4BB3-BAD4-7FE3FBD8E2F5}"/>
                  </a:ext>
                </a:extLst>
              </p:cNvPr>
              <p:cNvSpPr txBox="1"/>
              <p:nvPr/>
            </p:nvSpPr>
            <p:spPr>
              <a:xfrm>
                <a:off x="6761068" y="1260914"/>
                <a:ext cx="1515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Calibre Semibold" panose="020B0503030202060203" pitchFamily="34" charset="77"/>
                  </a:rPr>
                  <a:t>Sea Level Rise</a:t>
                </a: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A24EC67-F4B8-487E-B284-28A35883A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8782080" y="1465847"/>
                <a:ext cx="2423394" cy="2423393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FDA2A8-4B3C-4B3A-91F1-2BB01B3DC055}"/>
                  </a:ext>
                </a:extLst>
              </p:cNvPr>
              <p:cNvSpPr txBox="1"/>
              <p:nvPr/>
            </p:nvSpPr>
            <p:spPr>
              <a:xfrm>
                <a:off x="9056992" y="1250871"/>
                <a:ext cx="1995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Calibre Semibold" panose="020B0503030202060203" pitchFamily="34" charset="77"/>
                  </a:rPr>
                  <a:t>Ocean Acidification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53ACEED-4E61-4D05-62FF-551670328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7466" y="3646306"/>
              <a:ext cx="1947672" cy="36422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889CC8-0114-013D-F807-07A3E8D48A47}"/>
              </a:ext>
            </a:extLst>
          </p:cNvPr>
          <p:cNvSpPr txBox="1"/>
          <p:nvPr/>
        </p:nvSpPr>
        <p:spPr>
          <a:xfrm>
            <a:off x="836601" y="2264077"/>
            <a:ext cx="42263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77"/>
              </a:rPr>
              <a:t>Response of the climate system represented by the </a:t>
            </a:r>
            <a:r>
              <a:rPr lang="en-US" sz="2000" dirty="0" err="1">
                <a:latin typeface="Calibre Regular" panose="020B0503030202060203" pitchFamily="34" charset="77"/>
              </a:rPr>
              <a:t>FaIR</a:t>
            </a:r>
            <a:r>
              <a:rPr lang="en-US" sz="2000" dirty="0">
                <a:latin typeface="Calibre Regular" panose="020B0503030202060203" pitchFamily="34" charset="77"/>
              </a:rPr>
              <a:t>* climate model, the BRICK &amp; FACTS sea level rise models**, and a modeled response of ocean acidification***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e Regular" panose="020B0503030202060203" pitchFamily="34" charset="77"/>
              </a:rPr>
              <a:t>Sampling emissions trajectories from the RFF-SPs as well as from the climate model parameters incorporates compounding uncertainties from both elements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971658A-9460-7380-1EEE-90369DF1DBAF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8</a:t>
            </a:fld>
            <a:endParaRPr lang="en-US" sz="1200">
              <a:latin typeface="Calibre Regular" panose="020B0503030202060203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590C19-78E2-07D1-9618-04D3463B17D6}"/>
              </a:ext>
            </a:extLst>
          </p:cNvPr>
          <p:cNvCxnSpPr/>
          <p:nvPr/>
        </p:nvCxnSpPr>
        <p:spPr>
          <a:xfrm>
            <a:off x="9238445" y="5108620"/>
            <a:ext cx="0" cy="47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73B2485-3628-8A63-2BDB-1BF91069E85C}"/>
              </a:ext>
            </a:extLst>
          </p:cNvPr>
          <p:cNvSpPr txBox="1"/>
          <p:nvPr/>
        </p:nvSpPr>
        <p:spPr>
          <a:xfrm>
            <a:off x="9238445" y="5264374"/>
            <a:ext cx="1502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alibre Regular" panose="020B0503030202060203" pitchFamily="34" charset="77"/>
              </a:rPr>
              <a:t>Acidification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92AD1-3CCF-7C6E-FB67-164BE760A0FD}"/>
              </a:ext>
            </a:extLst>
          </p:cNvPr>
          <p:cNvSpPr txBox="1"/>
          <p:nvPr/>
        </p:nvSpPr>
        <p:spPr>
          <a:xfrm>
            <a:off x="1180257" y="6090380"/>
            <a:ext cx="4802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e Regular" panose="020B0503030202060203" pitchFamily="34" charset="77"/>
              </a:rPr>
              <a:t>* Forster et al. (2021), Smith et al. (2021)</a:t>
            </a:r>
            <a:r>
              <a:rPr lang="en-US" sz="1400"/>
              <a:t>, </a:t>
            </a:r>
          </a:p>
          <a:p>
            <a:r>
              <a:rPr lang="en-US" sz="1400">
                <a:latin typeface="Calibre Regular" panose="020B0503030202060203" pitchFamily="34" charset="77"/>
              </a:rPr>
              <a:t>** Wong et al. (2017), </a:t>
            </a:r>
          </a:p>
          <a:p>
            <a:r>
              <a:rPr lang="en-US" sz="1400">
                <a:latin typeface="Calibre Regular" panose="020B0503030202060203" pitchFamily="34" charset="77"/>
              </a:rPr>
              <a:t>*** NASEM (2017)</a:t>
            </a:r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6D498-F7B2-394E-54C0-8DFA1B7C021E}"/>
              </a:ext>
            </a:extLst>
          </p:cNvPr>
          <p:cNvSpPr txBox="1"/>
          <p:nvPr/>
        </p:nvSpPr>
        <p:spPr>
          <a:xfrm>
            <a:off x="6329112" y="6464135"/>
            <a:ext cx="4396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/>
              <a:t>Shaded areas represent 25-75% and 5-95% ranges</a:t>
            </a:r>
          </a:p>
        </p:txBody>
      </p:sp>
    </p:spTree>
    <p:extLst>
      <p:ext uri="{BB962C8B-B14F-4D97-AF65-F5344CB8AC3E}">
        <p14:creationId xmlns:p14="http://schemas.microsoft.com/office/powerpoint/2010/main" val="423368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03FA9B5-0FFB-71F5-E9A5-21381C762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58" t="8155" r="10181" b="24028"/>
          <a:stretch/>
        </p:blipFill>
        <p:spPr>
          <a:xfrm>
            <a:off x="6809146" y="1033433"/>
            <a:ext cx="5220929" cy="5824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C311A-42A9-694C-80AC-D42EB309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4" y="340085"/>
            <a:ext cx="10029825" cy="78009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EPA Equally Weights 3 Sets of Damage Functions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CF16927-7B83-92F0-CF99-D5A243BD2B5F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9</a:t>
            </a:fld>
            <a:endParaRPr lang="en-US" sz="1200">
              <a:latin typeface="Calibre Regular" panose="020B050303020206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DDC05-02A8-BB6D-F7A8-6F0A4A956CBA}"/>
              </a:ext>
            </a:extLst>
          </p:cNvPr>
          <p:cNvSpPr txBox="1"/>
          <p:nvPr/>
        </p:nvSpPr>
        <p:spPr>
          <a:xfrm>
            <a:off x="607318" y="1425813"/>
            <a:ext cx="65384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4CBB9D"/>
                </a:solidFill>
                <a:latin typeface="Calibre Semibold" panose="020B0703030202060203" pitchFamily="34" charset="0"/>
                <a:ea typeface="+mj-ea"/>
                <a:cs typeface="+mj-cs"/>
              </a:rPr>
              <a:t>Climate Impact Lab’s DSCIM Sectoral Damages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BB9D"/>
                </a:solidFill>
              </a:rPr>
              <a:t>Mortality (Carleton et al.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BB9D"/>
                </a:solidFill>
              </a:rPr>
              <a:t>Agriculture (Hultgren et al.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BB9D"/>
                </a:solidFill>
              </a:rPr>
              <a:t>Coastal (Diaz 2016, </a:t>
            </a:r>
            <a:r>
              <a:rPr lang="en-US" dirty="0" err="1">
                <a:solidFill>
                  <a:srgbClr val="4CBB9D"/>
                </a:solidFill>
              </a:rPr>
              <a:t>Depsky</a:t>
            </a:r>
            <a:r>
              <a:rPr lang="en-US" dirty="0">
                <a:solidFill>
                  <a:srgbClr val="4CBB9D"/>
                </a:solidFill>
              </a:rPr>
              <a:t> et al.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BB9D"/>
                </a:solidFill>
              </a:rPr>
              <a:t>Energy (Rode et al. 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BB9D"/>
                </a:solidFill>
              </a:rPr>
              <a:t>Labor productivity (Rode et al. 2022)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88CAEF"/>
                </a:solidFill>
                <a:latin typeface="Calibre Semibold" panose="020B0703030202060203" pitchFamily="34" charset="0"/>
                <a:ea typeface="+mj-ea"/>
                <a:cs typeface="+mj-cs"/>
              </a:rPr>
              <a:t>RFF/UC-Berkeley GIVE Sectoral Damages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CAEF"/>
                </a:solidFill>
              </a:rPr>
              <a:t>Mortality (Cromar et al.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CAEF"/>
                </a:solidFill>
              </a:rPr>
              <a:t>Agriculture (Moore et al. 2017)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CAEF"/>
                </a:solidFill>
              </a:rPr>
              <a:t>Coastal (Diaz 2016)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CAEF"/>
                </a:solidFill>
              </a:rPr>
              <a:t>Energy (Clarke et al. 2018)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EDBB4C"/>
                </a:solidFill>
                <a:latin typeface="Calibre Semibold" panose="020B0703030202060203" pitchFamily="34" charset="0"/>
                <a:ea typeface="+mj-ea"/>
                <a:cs typeface="+mj-cs"/>
              </a:rPr>
              <a:t>Howard &amp; Sterner (2017) Meta-Analysis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DBB4C"/>
                </a:solidFill>
              </a:rPr>
              <a:t>Meta-analysis of the literature to generate </a:t>
            </a:r>
            <a:br>
              <a:rPr lang="en-US" dirty="0">
                <a:solidFill>
                  <a:srgbClr val="EDBB4C"/>
                </a:solidFill>
              </a:rPr>
            </a:br>
            <a:r>
              <a:rPr lang="en-US" dirty="0">
                <a:solidFill>
                  <a:srgbClr val="EDBB4C"/>
                </a:solidFill>
              </a:rPr>
              <a:t>a top-down damage function of market </a:t>
            </a:r>
            <a:br>
              <a:rPr lang="en-US" dirty="0">
                <a:solidFill>
                  <a:srgbClr val="EDBB4C"/>
                </a:solidFill>
              </a:rPr>
            </a:br>
            <a:r>
              <a:rPr lang="en-US" dirty="0">
                <a:solidFill>
                  <a:srgbClr val="EDBB4C"/>
                </a:solidFill>
              </a:rPr>
              <a:t>and non-market damages, relating global </a:t>
            </a:r>
            <a:br>
              <a:rPr lang="en-US" dirty="0">
                <a:solidFill>
                  <a:srgbClr val="EDBB4C"/>
                </a:solidFill>
              </a:rPr>
            </a:br>
            <a:r>
              <a:rPr lang="en-US" dirty="0">
                <a:solidFill>
                  <a:srgbClr val="EDBB4C"/>
                </a:solidFill>
              </a:rPr>
              <a:t>temperature rise to a percentage loss in GDP.</a:t>
            </a:r>
          </a:p>
        </p:txBody>
      </p:sp>
    </p:spTree>
    <p:extLst>
      <p:ext uri="{BB962C8B-B14F-4D97-AF65-F5344CB8AC3E}">
        <p14:creationId xmlns:p14="http://schemas.microsoft.com/office/powerpoint/2010/main" val="11963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FF 2019">
      <a:dk1>
        <a:srgbClr val="04273C"/>
      </a:dk1>
      <a:lt1>
        <a:srgbClr val="FFFFFF"/>
      </a:lt1>
      <a:dk2>
        <a:srgbClr val="04273C"/>
      </a:dk2>
      <a:lt2>
        <a:srgbClr val="FFFFFF"/>
      </a:lt2>
      <a:accent1>
        <a:srgbClr val="88C3F3"/>
      </a:accent1>
      <a:accent2>
        <a:srgbClr val="C3E1F9"/>
      </a:accent2>
      <a:accent3>
        <a:srgbClr val="E1F0FC"/>
      </a:accent3>
      <a:accent4>
        <a:srgbClr val="FF6663"/>
      </a:accent4>
      <a:accent5>
        <a:srgbClr val="69BE79"/>
      </a:accent5>
      <a:accent6>
        <a:srgbClr val="74645E"/>
      </a:accent6>
      <a:hlink>
        <a:srgbClr val="04273C"/>
      </a:hlink>
      <a:folHlink>
        <a:srgbClr val="0427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429_Columbia_Rennert_guest_lecture" id="{E6FFE353-66D4-CF47-8E31-DB08D71B12D4}" vid="{C8A65742-5F44-F04B-AF53-18AC4AFCA6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E489F4BDE3042ACD124BD4FD24DE9" ma:contentTypeVersion="16" ma:contentTypeDescription="Crée un document." ma:contentTypeScope="" ma:versionID="b1bb3470f98cdfc001b5e4af80bc33ea">
  <xsd:schema xmlns:xsd="http://www.w3.org/2001/XMLSchema" xmlns:xs="http://www.w3.org/2001/XMLSchema" xmlns:p="http://schemas.microsoft.com/office/2006/metadata/properties" xmlns:ns2="e0bef17e-8b79-4b20-8659-5b99a3c9bf89" xmlns:ns3="918eff26-beb4-44cb-ac1f-056bf469e022" targetNamespace="http://schemas.microsoft.com/office/2006/metadata/properties" ma:root="true" ma:fieldsID="5f46c136eb80601fc49b9c53a112992a" ns2:_="" ns3:_="">
    <xsd:import namespace="e0bef17e-8b79-4b20-8659-5b99a3c9bf89"/>
    <xsd:import namespace="918eff26-beb4-44cb-ac1f-056bf469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ef17e-8b79-4b20-8659-5b99a3c9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965b8-7e3a-4953-ac03-98e00477c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eff26-beb4-44cb-ac1f-056bf469e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f91df8-93d9-4d9a-ac06-a990dc9e4127}" ma:internalName="TaxCatchAll" ma:showField="CatchAllData" ma:web="918eff26-beb4-44cb-ac1f-056bf469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bef17e-8b79-4b20-8659-5b99a3c9bf89">
      <Terms xmlns="http://schemas.microsoft.com/office/infopath/2007/PartnerControls"/>
    </lcf76f155ced4ddcb4097134ff3c332f>
    <TaxCatchAll xmlns="918eff26-beb4-44cb-ac1f-056bf469e022" xsi:nil="true"/>
  </documentManagement>
</p:properties>
</file>

<file path=customXml/itemProps1.xml><?xml version="1.0" encoding="utf-8"?>
<ds:datastoreItem xmlns:ds="http://schemas.openxmlformats.org/officeDocument/2006/customXml" ds:itemID="{1C108817-6067-4BE6-AF89-7BF34C2E39D1}"/>
</file>

<file path=customXml/itemProps2.xml><?xml version="1.0" encoding="utf-8"?>
<ds:datastoreItem xmlns:ds="http://schemas.openxmlformats.org/officeDocument/2006/customXml" ds:itemID="{EF959904-5BB7-4CF9-9CEF-68E155AF31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F741DC-690C-4F12-8762-AE093D47E326}">
  <ds:schemaRefs>
    <ds:schemaRef ds:uri="f0ed777c-87bc-4baa-b38b-045d11a1d18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eb54070-68c1-4f5c-828a-f6453bc4325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1063</Words>
  <Application>Microsoft Office PowerPoint</Application>
  <PresentationFormat>Widescreen</PresentationFormat>
  <Paragraphs>145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Calibre Regular</vt:lpstr>
      <vt:lpstr>Calibre Semibold</vt:lpstr>
      <vt:lpstr>Calibri</vt:lpstr>
      <vt:lpstr>Cambria Math</vt:lpstr>
      <vt:lpstr>Wingdings</vt:lpstr>
      <vt:lpstr>Office Theme</vt:lpstr>
      <vt:lpstr>The Social Cost of Greenhouse Gases: Recent RFF Research, Recent EPA Estimates, and the Stochastic Discounting Approach</vt:lpstr>
      <vt:lpstr>PowerPoint Presentation</vt:lpstr>
      <vt:lpstr>PowerPoint Presentation</vt:lpstr>
      <vt:lpstr>PowerPoint Presentation</vt:lpstr>
      <vt:lpstr>A modular framework for calculating the SCC</vt:lpstr>
      <vt:lpstr>RFF Socioeconomic Projections (RFF-SPs)</vt:lpstr>
      <vt:lpstr>RFF-SPs: Economic Growth (country level)</vt:lpstr>
      <vt:lpstr>Implementation of modern climate models</vt:lpstr>
      <vt:lpstr>EPA Equally Weights 3 Sets of Damage Functions</vt:lpstr>
      <vt:lpstr>Stochastic discounting tied to income growth</vt:lpstr>
      <vt:lpstr>State valuation in asset pricing, and its Ramsey-like form</vt:lpstr>
      <vt:lpstr>Calibrated values for ρ and η</vt:lpstr>
      <vt:lpstr>EPA Averaged Across Three Damage Functions</vt:lpstr>
      <vt:lpstr>Thank you.</vt:lpstr>
      <vt:lpstr>RFF-SPs: Population (country level)</vt:lpstr>
      <vt:lpstr>RFF-SPs: CO2 Emissions (global)</vt:lpstr>
      <vt:lpstr>SCC estimates from RFF’s GIVE Model  (Rennert 2022, Nature)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and Measuring RFF’s Impact</dc:title>
  <dc:creator>van der Linde, Ross</dc:creator>
  <cp:lastModifiedBy>Pizer, Billy</cp:lastModifiedBy>
  <cp:revision>4</cp:revision>
  <cp:lastPrinted>2020-02-04T01:39:08Z</cp:lastPrinted>
  <dcterms:created xsi:type="dcterms:W3CDTF">2019-01-29T18:03:04Z</dcterms:created>
  <dcterms:modified xsi:type="dcterms:W3CDTF">2023-04-02T22:14:00Z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0x010100857A12F43AE52E41AEE0FA4A16B1E591</vt:lpwstr>
  </property>
  <property fmtid="{D5CDD505-2E9C-101B-9397-08002B2CF9AE}" pid="3" name="MediaServiceImageTags">
    <vt:lpwstr/>
  </property>
</Properties>
</file>