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7"/>
  </p:notesMasterIdLst>
  <p:handoutMasterIdLst>
    <p:handoutMasterId r:id="rId78"/>
  </p:handoutMasterIdLst>
  <p:sldIdLst>
    <p:sldId id="602" r:id="rId2"/>
    <p:sldId id="669" r:id="rId3"/>
    <p:sldId id="603" r:id="rId4"/>
    <p:sldId id="1377" r:id="rId5"/>
    <p:sldId id="658" r:id="rId6"/>
    <p:sldId id="1378" r:id="rId7"/>
    <p:sldId id="1295" r:id="rId8"/>
    <p:sldId id="679" r:id="rId9"/>
    <p:sldId id="656" r:id="rId10"/>
    <p:sldId id="1365" r:id="rId11"/>
    <p:sldId id="697" r:id="rId12"/>
    <p:sldId id="1292" r:id="rId13"/>
    <p:sldId id="1384" r:id="rId14"/>
    <p:sldId id="1386" r:id="rId15"/>
    <p:sldId id="1387" r:id="rId16"/>
    <p:sldId id="1325" r:id="rId17"/>
    <p:sldId id="698" r:id="rId18"/>
    <p:sldId id="1296" r:id="rId19"/>
    <p:sldId id="1306" r:id="rId20"/>
    <p:sldId id="664" r:id="rId21"/>
    <p:sldId id="665" r:id="rId22"/>
    <p:sldId id="659" r:id="rId23"/>
    <p:sldId id="660" r:id="rId24"/>
    <p:sldId id="691" r:id="rId25"/>
    <p:sldId id="692" r:id="rId26"/>
    <p:sldId id="661" r:id="rId27"/>
    <p:sldId id="1284" r:id="rId28"/>
    <p:sldId id="1285" r:id="rId29"/>
    <p:sldId id="1286" r:id="rId30"/>
    <p:sldId id="1402" r:id="rId31"/>
    <p:sldId id="1367" r:id="rId32"/>
    <p:sldId id="1323" r:id="rId33"/>
    <p:sldId id="1336" r:id="rId34"/>
    <p:sldId id="1337" r:id="rId35"/>
    <p:sldId id="1338" r:id="rId36"/>
    <p:sldId id="1339" r:id="rId37"/>
    <p:sldId id="1369" r:id="rId38"/>
    <p:sldId id="1340" r:id="rId39"/>
    <p:sldId id="1372" r:id="rId40"/>
    <p:sldId id="1394" r:id="rId41"/>
    <p:sldId id="1392" r:id="rId42"/>
    <p:sldId id="1281" r:id="rId43"/>
    <p:sldId id="672" r:id="rId44"/>
    <p:sldId id="1399" r:id="rId45"/>
    <p:sldId id="1363" r:id="rId46"/>
    <p:sldId id="1293" r:id="rId47"/>
    <p:sldId id="1299" r:id="rId48"/>
    <p:sldId id="694" r:id="rId49"/>
    <p:sldId id="1287" r:id="rId50"/>
    <p:sldId id="1364" r:id="rId51"/>
    <p:sldId id="1360" r:id="rId52"/>
    <p:sldId id="1400" r:id="rId53"/>
    <p:sldId id="673" r:id="rId54"/>
    <p:sldId id="1383" r:id="rId55"/>
    <p:sldId id="706" r:id="rId56"/>
    <p:sldId id="1307" r:id="rId57"/>
    <p:sldId id="1310" r:id="rId58"/>
    <p:sldId id="1311" r:id="rId59"/>
    <p:sldId id="1313" r:id="rId60"/>
    <p:sldId id="716" r:id="rId61"/>
    <p:sldId id="1348" r:id="rId62"/>
    <p:sldId id="1346" r:id="rId63"/>
    <p:sldId id="1359" r:id="rId64"/>
    <p:sldId id="1401" r:id="rId65"/>
    <p:sldId id="1358" r:id="rId66"/>
    <p:sldId id="1347" r:id="rId67"/>
    <p:sldId id="1398" r:id="rId68"/>
    <p:sldId id="1395" r:id="rId69"/>
    <p:sldId id="1396" r:id="rId70"/>
    <p:sldId id="1319" r:id="rId71"/>
    <p:sldId id="1371" r:id="rId72"/>
    <p:sldId id="1397" r:id="rId73"/>
    <p:sldId id="687" r:id="rId74"/>
    <p:sldId id="1373" r:id="rId75"/>
    <p:sldId id="1303" r:id="rId76"/>
  </p:sldIdLst>
  <p:sldSz cx="9144000" cy="6858000" type="screen4x3"/>
  <p:notesSz cx="6858000" cy="9144000"/>
  <p:defaultTextStyle>
    <a:defPPr>
      <a:defRPr lang="en-GB"/>
    </a:defPPr>
    <a:lvl1pPr algn="l" defTabSz="457200" rtl="0" fontAlgn="base">
      <a:spcBef>
        <a:spcPct val="0"/>
      </a:spcBef>
      <a:spcAft>
        <a:spcPct val="0"/>
      </a:spcAft>
      <a:defRPr b="1" kern="1200">
        <a:solidFill>
          <a:schemeClr val="tx1"/>
        </a:solidFill>
        <a:latin typeface="Arial" charset="0"/>
        <a:ea typeface="MS PGothic" pitchFamily="34" charset="-128"/>
        <a:cs typeface="Arial" charset="0"/>
      </a:defRPr>
    </a:lvl1pPr>
    <a:lvl2pPr marL="457200" algn="l" defTabSz="457200" rtl="0" fontAlgn="base">
      <a:spcBef>
        <a:spcPct val="0"/>
      </a:spcBef>
      <a:spcAft>
        <a:spcPct val="0"/>
      </a:spcAft>
      <a:defRPr b="1" kern="1200">
        <a:solidFill>
          <a:schemeClr val="tx1"/>
        </a:solidFill>
        <a:latin typeface="Arial" charset="0"/>
        <a:ea typeface="MS PGothic" pitchFamily="34" charset="-128"/>
        <a:cs typeface="Arial" charset="0"/>
      </a:defRPr>
    </a:lvl2pPr>
    <a:lvl3pPr marL="914400" algn="l" defTabSz="457200" rtl="0" fontAlgn="base">
      <a:spcBef>
        <a:spcPct val="0"/>
      </a:spcBef>
      <a:spcAft>
        <a:spcPct val="0"/>
      </a:spcAft>
      <a:defRPr b="1" kern="1200">
        <a:solidFill>
          <a:schemeClr val="tx1"/>
        </a:solidFill>
        <a:latin typeface="Arial" charset="0"/>
        <a:ea typeface="MS PGothic" pitchFamily="34" charset="-128"/>
        <a:cs typeface="Arial" charset="0"/>
      </a:defRPr>
    </a:lvl3pPr>
    <a:lvl4pPr marL="1371600" algn="l" defTabSz="457200" rtl="0" fontAlgn="base">
      <a:spcBef>
        <a:spcPct val="0"/>
      </a:spcBef>
      <a:spcAft>
        <a:spcPct val="0"/>
      </a:spcAft>
      <a:defRPr b="1" kern="1200">
        <a:solidFill>
          <a:schemeClr val="tx1"/>
        </a:solidFill>
        <a:latin typeface="Arial" charset="0"/>
        <a:ea typeface="MS PGothic" pitchFamily="34" charset="-128"/>
        <a:cs typeface="Arial" charset="0"/>
      </a:defRPr>
    </a:lvl4pPr>
    <a:lvl5pPr marL="1828800" algn="l" defTabSz="457200" rtl="0" fontAlgn="base">
      <a:spcBef>
        <a:spcPct val="0"/>
      </a:spcBef>
      <a:spcAft>
        <a:spcPct val="0"/>
      </a:spcAft>
      <a:defRPr b="1" kern="1200">
        <a:solidFill>
          <a:schemeClr val="tx1"/>
        </a:solidFill>
        <a:latin typeface="Arial" charset="0"/>
        <a:ea typeface="MS PGothic" pitchFamily="34" charset="-128"/>
        <a:cs typeface="Arial" charset="0"/>
      </a:defRPr>
    </a:lvl5pPr>
    <a:lvl6pPr marL="2286000" algn="l" defTabSz="914400" rtl="0" eaLnBrk="1" latinLnBrk="0" hangingPunct="1">
      <a:defRPr b="1" kern="1200">
        <a:solidFill>
          <a:schemeClr val="tx1"/>
        </a:solidFill>
        <a:latin typeface="Arial" charset="0"/>
        <a:ea typeface="MS PGothic" pitchFamily="34" charset="-128"/>
        <a:cs typeface="Arial" charset="0"/>
      </a:defRPr>
    </a:lvl6pPr>
    <a:lvl7pPr marL="2743200" algn="l" defTabSz="914400" rtl="0" eaLnBrk="1" latinLnBrk="0" hangingPunct="1">
      <a:defRPr b="1" kern="1200">
        <a:solidFill>
          <a:schemeClr val="tx1"/>
        </a:solidFill>
        <a:latin typeface="Arial" charset="0"/>
        <a:ea typeface="MS PGothic" pitchFamily="34" charset="-128"/>
        <a:cs typeface="Arial" charset="0"/>
      </a:defRPr>
    </a:lvl7pPr>
    <a:lvl8pPr marL="3200400" algn="l" defTabSz="914400" rtl="0" eaLnBrk="1" latinLnBrk="0" hangingPunct="1">
      <a:defRPr b="1" kern="1200">
        <a:solidFill>
          <a:schemeClr val="tx1"/>
        </a:solidFill>
        <a:latin typeface="Arial" charset="0"/>
        <a:ea typeface="MS PGothic" pitchFamily="34" charset="-128"/>
        <a:cs typeface="Arial" charset="0"/>
      </a:defRPr>
    </a:lvl8pPr>
    <a:lvl9pPr marL="3657600" algn="l" defTabSz="914400" rtl="0" eaLnBrk="1" latinLnBrk="0" hangingPunct="1">
      <a:defRPr b="1" kern="1200">
        <a:solidFill>
          <a:schemeClr val="tx1"/>
        </a:solidFill>
        <a:latin typeface="Arial" charset="0"/>
        <a:ea typeface="MS PGothic" pitchFamily="34" charset="-128"/>
        <a:cs typeface="Arial" charset="0"/>
      </a:defRPr>
    </a:lvl9pPr>
  </p:defaultTextStyle>
  <p:extLst>
    <p:ext uri="{EFAFB233-063F-42B5-8137-9DF3F51BA10A}">
      <p15:sldGuideLst xmlns:p15="http://schemas.microsoft.com/office/powerpoint/2012/main">
        <p15:guide id="1" orient="horz">
          <p15:clr>
            <a:srgbClr val="A4A3A4"/>
          </p15:clr>
        </p15:guide>
        <p15:guide id="2" pos="5583">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392B6E1-D5F7-EF42-8965-EDE3B58D8418}" name="Joel Mokyr" initials="JM" userId="S::jmokyr@ads.northwestern.edu::16cf34f7-31a3-4ef6-b98d-937cfdb945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32" autoAdjust="0"/>
    <p:restoredTop sz="94688" autoAdjust="0"/>
  </p:normalViewPr>
  <p:slideViewPr>
    <p:cSldViewPr snapToGrid="0" snapToObjects="1">
      <p:cViewPr varScale="1">
        <p:scale>
          <a:sx n="105" d="100"/>
          <a:sy n="105" d="100"/>
        </p:scale>
        <p:origin x="1716" y="96"/>
      </p:cViewPr>
      <p:guideLst>
        <p:guide orient="horz"/>
        <p:guide pos="5583"/>
      </p:guideLst>
    </p:cSldViewPr>
  </p:slideViewPr>
  <p:outlineViewPr>
    <p:cViewPr>
      <p:scale>
        <a:sx n="33" d="100"/>
        <a:sy n="33" d="100"/>
      </p:scale>
      <p:origin x="0" y="0"/>
    </p:cViewPr>
  </p:outlineViewPr>
  <p:notesTextViewPr>
    <p:cViewPr>
      <p:scale>
        <a:sx n="3" d="2"/>
        <a:sy n="3" d="2"/>
      </p:scale>
      <p:origin x="0" y="0"/>
    </p:cViewPr>
  </p:notesTextViewPr>
  <p:sorterViewPr>
    <p:cViewPr>
      <p:scale>
        <a:sx n="31" d="100"/>
        <a:sy n="31" d="100"/>
      </p:scale>
      <p:origin x="0" y="0"/>
    </p:cViewPr>
  </p:sorterViewPr>
  <p:notesViewPr>
    <p:cSldViewPr snapToGrid="0" snapToObjects="1">
      <p:cViewPr varScale="1">
        <p:scale>
          <a:sx n="65" d="100"/>
          <a:sy n="65" d="100"/>
        </p:scale>
        <p:origin x="3154" y="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b="0">
                <a:latin typeface="Calibri" pitchFamily="34"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b="0">
                <a:latin typeface="Calibri" charset="0"/>
                <a:ea typeface="ＭＳ Ｐゴシック" charset="-128"/>
                <a:cs typeface="+mn-cs"/>
              </a:defRPr>
            </a:lvl1pPr>
          </a:lstStyle>
          <a:p>
            <a:pPr>
              <a:defRPr/>
            </a:pPr>
            <a:fld id="{4379CF69-E4E2-46A3-90F4-B1EC05959351}" type="datetime1">
              <a:rPr lang="en-US"/>
              <a:pPr>
                <a:defRPr/>
              </a:pPr>
              <a:t>2/22/2024</a:t>
            </a:fld>
            <a:endParaRPr lang="en-GB" dirty="0"/>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b="0">
                <a:latin typeface="Calibri" pitchFamily="34" charset="0"/>
              </a:defRPr>
            </a:lvl1pPr>
          </a:lstStyle>
          <a:p>
            <a:pPr>
              <a:defRPr/>
            </a:pPr>
            <a:r>
              <a:rPr lang="en-US" dirty="0"/>
              <a:t>Global Capitalism Master Class</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b="0">
                <a:latin typeface="Calibri" charset="0"/>
                <a:ea typeface="ＭＳ Ｐゴシック" charset="-128"/>
                <a:cs typeface="+mn-cs"/>
              </a:defRPr>
            </a:lvl1pPr>
          </a:lstStyle>
          <a:p>
            <a:pPr>
              <a:defRPr/>
            </a:pPr>
            <a:fld id="{ABD635F0-7904-454C-B16C-39ECAD7DB084}" type="slidenum">
              <a:rPr lang="en-GB"/>
              <a:pPr>
                <a:defRPr/>
              </a:pPr>
              <a:t>‹#›</a:t>
            </a:fld>
            <a:endParaRPr lang="en-GB" dirty="0"/>
          </a:p>
        </p:txBody>
      </p:sp>
    </p:spTree>
    <p:extLst>
      <p:ext uri="{BB962C8B-B14F-4D97-AF65-F5344CB8AC3E}">
        <p14:creationId xmlns:p14="http://schemas.microsoft.com/office/powerpoint/2010/main" val="16205138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b="0">
                <a:latin typeface="Calibri" pitchFamily="34"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b="0">
                <a:latin typeface="Calibri" charset="0"/>
                <a:ea typeface="ＭＳ Ｐゴシック" charset="-128"/>
                <a:cs typeface="+mn-cs"/>
              </a:defRPr>
            </a:lvl1pPr>
          </a:lstStyle>
          <a:p>
            <a:pPr>
              <a:defRPr/>
            </a:pPr>
            <a:fld id="{00B250DE-FF8A-4E4F-8840-D6FE85D562D4}" type="datetime1">
              <a:rPr lang="en-US"/>
              <a:pPr>
                <a:defRPr/>
              </a:pPr>
              <a:t>2/22/2024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b="0">
                <a:latin typeface="Calibri" pitchFamily="34" charset="0"/>
              </a:defRPr>
            </a:lvl1pPr>
          </a:lstStyle>
          <a:p>
            <a:pPr>
              <a:defRPr/>
            </a:pPr>
            <a:r>
              <a:rPr lang="en-US" dirty="0"/>
              <a:t>Global Capitalism Master Class</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b="0">
                <a:latin typeface="Calibri" charset="0"/>
                <a:ea typeface="ＭＳ Ｐゴシック" charset="-128"/>
                <a:cs typeface="+mn-cs"/>
              </a:defRPr>
            </a:lvl1pPr>
          </a:lstStyle>
          <a:p>
            <a:pPr>
              <a:defRPr/>
            </a:pPr>
            <a:fld id="{7EABA329-93F2-4BDA-88C4-B74D827F35A8}" type="slidenum">
              <a:rPr lang="en-GB"/>
              <a:pPr>
                <a:defRPr/>
              </a:pPr>
              <a:t>‹#›</a:t>
            </a:fld>
            <a:endParaRPr lang="en-GB" dirty="0"/>
          </a:p>
        </p:txBody>
      </p:sp>
    </p:spTree>
    <p:extLst>
      <p:ext uri="{BB962C8B-B14F-4D97-AF65-F5344CB8AC3E}">
        <p14:creationId xmlns:p14="http://schemas.microsoft.com/office/powerpoint/2010/main" val="2942007965"/>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1</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1</a:t>
            </a:fld>
            <a:endParaRPr lang="en-GB" sz="1200" b="0" dirty="0">
              <a:latin typeface="Calibri" pitchFamily="34" charset="0"/>
            </a:endParaRPr>
          </a:p>
        </p:txBody>
      </p:sp>
    </p:spTree>
    <p:extLst>
      <p:ext uri="{BB962C8B-B14F-4D97-AF65-F5344CB8AC3E}">
        <p14:creationId xmlns:p14="http://schemas.microsoft.com/office/powerpoint/2010/main" val="1767747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10</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10</a:t>
            </a:fld>
            <a:endParaRPr lang="en-GB" sz="1200" b="0" dirty="0">
              <a:latin typeface="Calibri" pitchFamily="34" charset="0"/>
            </a:endParaRPr>
          </a:p>
        </p:txBody>
      </p:sp>
    </p:spTree>
    <p:extLst>
      <p:ext uri="{BB962C8B-B14F-4D97-AF65-F5344CB8AC3E}">
        <p14:creationId xmlns:p14="http://schemas.microsoft.com/office/powerpoint/2010/main" val="9119114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11</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11</a:t>
            </a:fld>
            <a:endParaRPr lang="en-GB" sz="1200" b="0" dirty="0">
              <a:latin typeface="Calibri" pitchFamily="34" charset="0"/>
            </a:endParaRPr>
          </a:p>
        </p:txBody>
      </p:sp>
    </p:spTree>
    <p:extLst>
      <p:ext uri="{BB962C8B-B14F-4D97-AF65-F5344CB8AC3E}">
        <p14:creationId xmlns:p14="http://schemas.microsoft.com/office/powerpoint/2010/main" val="3587735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12</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12</a:t>
            </a:fld>
            <a:endParaRPr lang="en-GB" sz="1200" b="0" dirty="0">
              <a:latin typeface="Calibri" pitchFamily="34" charset="0"/>
            </a:endParaRPr>
          </a:p>
        </p:txBody>
      </p:sp>
    </p:spTree>
    <p:extLst>
      <p:ext uri="{BB962C8B-B14F-4D97-AF65-F5344CB8AC3E}">
        <p14:creationId xmlns:p14="http://schemas.microsoft.com/office/powerpoint/2010/main" val="42922169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13</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13</a:t>
            </a:fld>
            <a:endParaRPr lang="en-GB" sz="1200" b="0" dirty="0">
              <a:latin typeface="Calibri" pitchFamily="34" charset="0"/>
            </a:endParaRPr>
          </a:p>
        </p:txBody>
      </p:sp>
    </p:spTree>
    <p:extLst>
      <p:ext uri="{BB962C8B-B14F-4D97-AF65-F5344CB8AC3E}">
        <p14:creationId xmlns:p14="http://schemas.microsoft.com/office/powerpoint/2010/main" val="5990215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14</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14</a:t>
            </a:fld>
            <a:endParaRPr lang="en-GB" sz="1200" b="0" dirty="0">
              <a:latin typeface="Calibri" pitchFamily="34" charset="0"/>
            </a:endParaRPr>
          </a:p>
        </p:txBody>
      </p:sp>
    </p:spTree>
    <p:extLst>
      <p:ext uri="{BB962C8B-B14F-4D97-AF65-F5344CB8AC3E}">
        <p14:creationId xmlns:p14="http://schemas.microsoft.com/office/powerpoint/2010/main" val="670794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15</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2000" dirty="0" err="1"/>
              <a:t>pssssst</a:t>
            </a:r>
            <a:endParaRPr lang="en-US" sz="2000"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15</a:t>
            </a:fld>
            <a:endParaRPr lang="en-GB" sz="1200" b="0" dirty="0">
              <a:latin typeface="Calibri" pitchFamily="34" charset="0"/>
            </a:endParaRPr>
          </a:p>
        </p:txBody>
      </p:sp>
    </p:spTree>
    <p:extLst>
      <p:ext uri="{BB962C8B-B14F-4D97-AF65-F5344CB8AC3E}">
        <p14:creationId xmlns:p14="http://schemas.microsoft.com/office/powerpoint/2010/main" val="2448055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16</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16</a:t>
            </a:fld>
            <a:endParaRPr lang="en-GB" sz="1200" b="0" dirty="0">
              <a:latin typeface="Calibri" pitchFamily="34" charset="0"/>
            </a:endParaRPr>
          </a:p>
        </p:txBody>
      </p:sp>
    </p:spTree>
    <p:extLst>
      <p:ext uri="{BB962C8B-B14F-4D97-AF65-F5344CB8AC3E}">
        <p14:creationId xmlns:p14="http://schemas.microsoft.com/office/powerpoint/2010/main" val="32401809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17</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17</a:t>
            </a:fld>
            <a:endParaRPr lang="en-GB" sz="1200" b="0" dirty="0">
              <a:latin typeface="Calibri" pitchFamily="34" charset="0"/>
            </a:endParaRPr>
          </a:p>
        </p:txBody>
      </p:sp>
    </p:spTree>
    <p:extLst>
      <p:ext uri="{BB962C8B-B14F-4D97-AF65-F5344CB8AC3E}">
        <p14:creationId xmlns:p14="http://schemas.microsoft.com/office/powerpoint/2010/main" val="4190172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18</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18</a:t>
            </a:fld>
            <a:endParaRPr lang="en-GB" sz="1200" b="0" dirty="0">
              <a:latin typeface="Calibri" pitchFamily="34" charset="0"/>
            </a:endParaRPr>
          </a:p>
        </p:txBody>
      </p:sp>
    </p:spTree>
    <p:extLst>
      <p:ext uri="{BB962C8B-B14F-4D97-AF65-F5344CB8AC3E}">
        <p14:creationId xmlns:p14="http://schemas.microsoft.com/office/powerpoint/2010/main" val="3280335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19</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19</a:t>
            </a:fld>
            <a:endParaRPr lang="en-GB" sz="1200" b="0" dirty="0">
              <a:latin typeface="Calibri" pitchFamily="34" charset="0"/>
            </a:endParaRPr>
          </a:p>
        </p:txBody>
      </p:sp>
    </p:spTree>
    <p:extLst>
      <p:ext uri="{BB962C8B-B14F-4D97-AF65-F5344CB8AC3E}">
        <p14:creationId xmlns:p14="http://schemas.microsoft.com/office/powerpoint/2010/main" val="4107913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2</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2</a:t>
            </a:fld>
            <a:endParaRPr lang="en-GB" sz="1200" b="0" dirty="0">
              <a:latin typeface="Calibri" pitchFamily="34" charset="0"/>
            </a:endParaRPr>
          </a:p>
        </p:txBody>
      </p:sp>
    </p:spTree>
    <p:extLst>
      <p:ext uri="{BB962C8B-B14F-4D97-AF65-F5344CB8AC3E}">
        <p14:creationId xmlns:p14="http://schemas.microsoft.com/office/powerpoint/2010/main" val="442074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20</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20</a:t>
            </a:fld>
            <a:endParaRPr lang="en-GB" sz="1200" b="0" dirty="0">
              <a:latin typeface="Calibri" pitchFamily="34" charset="0"/>
            </a:endParaRPr>
          </a:p>
        </p:txBody>
      </p:sp>
    </p:spTree>
    <p:extLst>
      <p:ext uri="{BB962C8B-B14F-4D97-AF65-F5344CB8AC3E}">
        <p14:creationId xmlns:p14="http://schemas.microsoft.com/office/powerpoint/2010/main" val="28407754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21</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21</a:t>
            </a:fld>
            <a:endParaRPr lang="en-GB" sz="1200" b="0" dirty="0">
              <a:latin typeface="Calibri" pitchFamily="34" charset="0"/>
            </a:endParaRPr>
          </a:p>
        </p:txBody>
      </p:sp>
    </p:spTree>
    <p:extLst>
      <p:ext uri="{BB962C8B-B14F-4D97-AF65-F5344CB8AC3E}">
        <p14:creationId xmlns:p14="http://schemas.microsoft.com/office/powerpoint/2010/main" val="2919203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22</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22</a:t>
            </a:fld>
            <a:endParaRPr lang="en-GB" sz="1200" b="0" dirty="0">
              <a:latin typeface="Calibri" pitchFamily="34" charset="0"/>
            </a:endParaRPr>
          </a:p>
        </p:txBody>
      </p:sp>
    </p:spTree>
    <p:extLst>
      <p:ext uri="{BB962C8B-B14F-4D97-AF65-F5344CB8AC3E}">
        <p14:creationId xmlns:p14="http://schemas.microsoft.com/office/powerpoint/2010/main" val="2515775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23</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23</a:t>
            </a:fld>
            <a:endParaRPr lang="en-GB" sz="1200" b="0" dirty="0">
              <a:latin typeface="Calibri" pitchFamily="34" charset="0"/>
            </a:endParaRPr>
          </a:p>
        </p:txBody>
      </p:sp>
    </p:spTree>
    <p:extLst>
      <p:ext uri="{BB962C8B-B14F-4D97-AF65-F5344CB8AC3E}">
        <p14:creationId xmlns:p14="http://schemas.microsoft.com/office/powerpoint/2010/main" val="26114114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24</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24</a:t>
            </a:fld>
            <a:endParaRPr lang="en-GB" sz="1200" b="0" dirty="0">
              <a:latin typeface="Calibri" pitchFamily="34" charset="0"/>
            </a:endParaRPr>
          </a:p>
        </p:txBody>
      </p:sp>
    </p:spTree>
    <p:extLst>
      <p:ext uri="{BB962C8B-B14F-4D97-AF65-F5344CB8AC3E}">
        <p14:creationId xmlns:p14="http://schemas.microsoft.com/office/powerpoint/2010/main" val="1649656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25</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25</a:t>
            </a:fld>
            <a:endParaRPr lang="en-GB" sz="1200" b="0" dirty="0">
              <a:latin typeface="Calibri" pitchFamily="34" charset="0"/>
            </a:endParaRPr>
          </a:p>
        </p:txBody>
      </p:sp>
    </p:spTree>
    <p:extLst>
      <p:ext uri="{BB962C8B-B14F-4D97-AF65-F5344CB8AC3E}">
        <p14:creationId xmlns:p14="http://schemas.microsoft.com/office/powerpoint/2010/main" val="4901743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26</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26</a:t>
            </a:fld>
            <a:endParaRPr lang="en-GB" sz="1200" b="0" dirty="0">
              <a:latin typeface="Calibri" pitchFamily="34" charset="0"/>
            </a:endParaRPr>
          </a:p>
        </p:txBody>
      </p:sp>
    </p:spTree>
    <p:extLst>
      <p:ext uri="{BB962C8B-B14F-4D97-AF65-F5344CB8AC3E}">
        <p14:creationId xmlns:p14="http://schemas.microsoft.com/office/powerpoint/2010/main" val="670661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27</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27</a:t>
            </a:fld>
            <a:endParaRPr lang="en-GB" sz="1200" b="0" dirty="0">
              <a:latin typeface="Calibri" pitchFamily="34" charset="0"/>
            </a:endParaRPr>
          </a:p>
        </p:txBody>
      </p:sp>
    </p:spTree>
    <p:extLst>
      <p:ext uri="{BB962C8B-B14F-4D97-AF65-F5344CB8AC3E}">
        <p14:creationId xmlns:p14="http://schemas.microsoft.com/office/powerpoint/2010/main" val="33802897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28</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28</a:t>
            </a:fld>
            <a:endParaRPr lang="en-GB" sz="1200" b="0" dirty="0">
              <a:latin typeface="Calibri" pitchFamily="34" charset="0"/>
            </a:endParaRPr>
          </a:p>
        </p:txBody>
      </p:sp>
    </p:spTree>
    <p:extLst>
      <p:ext uri="{BB962C8B-B14F-4D97-AF65-F5344CB8AC3E}">
        <p14:creationId xmlns:p14="http://schemas.microsoft.com/office/powerpoint/2010/main" val="19536842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29</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29</a:t>
            </a:fld>
            <a:endParaRPr lang="en-GB" sz="1200" b="0" dirty="0">
              <a:latin typeface="Calibri" pitchFamily="34" charset="0"/>
            </a:endParaRPr>
          </a:p>
        </p:txBody>
      </p:sp>
    </p:spTree>
    <p:extLst>
      <p:ext uri="{BB962C8B-B14F-4D97-AF65-F5344CB8AC3E}">
        <p14:creationId xmlns:p14="http://schemas.microsoft.com/office/powerpoint/2010/main" val="1650368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3</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3</a:t>
            </a:fld>
            <a:endParaRPr lang="en-GB" sz="1200" b="0" dirty="0">
              <a:latin typeface="Calibri" pitchFamily="34" charset="0"/>
            </a:endParaRPr>
          </a:p>
        </p:txBody>
      </p:sp>
    </p:spTree>
    <p:extLst>
      <p:ext uri="{BB962C8B-B14F-4D97-AF65-F5344CB8AC3E}">
        <p14:creationId xmlns:p14="http://schemas.microsoft.com/office/powerpoint/2010/main" val="42716587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0E5EF-D436-3A1A-7388-D17A172DA189}"/>
            </a:ext>
          </a:extLst>
        </p:cNvPr>
        <p:cNvGrpSpPr/>
        <p:nvPr/>
      </p:nvGrpSpPr>
      <p:grpSpPr>
        <a:xfrm>
          <a:off x="0" y="0"/>
          <a:ext cx="0" cy="0"/>
          <a:chOff x="0" y="0"/>
          <a:chExt cx="0" cy="0"/>
        </a:xfrm>
      </p:grpSpPr>
      <p:sp>
        <p:nvSpPr>
          <p:cNvPr id="112641" name="Footer Placeholder 5">
            <a:extLst>
              <a:ext uri="{FF2B5EF4-FFF2-40B4-BE49-F238E27FC236}">
                <a16:creationId xmlns:a16="http://schemas.microsoft.com/office/drawing/2014/main" id="{153B23EA-BAD6-359A-58FF-56E7529D1013}"/>
              </a:ext>
            </a:extLst>
          </p:cNvPr>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a:extLst>
              <a:ext uri="{FF2B5EF4-FFF2-40B4-BE49-F238E27FC236}">
                <a16:creationId xmlns:a16="http://schemas.microsoft.com/office/drawing/2014/main" id="{FDBBD891-54AF-61AA-A9CF-279A648BF5CB}"/>
              </a:ext>
            </a:extLst>
          </p:cNvPr>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30</a:t>
            </a:fld>
            <a:endParaRPr lang="en-GB" sz="1200" b="0" dirty="0">
              <a:latin typeface="Calibri" charset="0"/>
              <a:ea typeface="ＭＳ Ｐゴシック" charset="-128"/>
              <a:cs typeface="+mn-cs"/>
            </a:endParaRPr>
          </a:p>
        </p:txBody>
      </p:sp>
      <p:sp>
        <p:nvSpPr>
          <p:cNvPr id="112643" name="Slide Image Placeholder 1">
            <a:extLst>
              <a:ext uri="{FF2B5EF4-FFF2-40B4-BE49-F238E27FC236}">
                <a16:creationId xmlns:a16="http://schemas.microsoft.com/office/drawing/2014/main" id="{E22EA9BF-F83C-4AD6-71D6-8FC15ED9784D}"/>
              </a:ext>
            </a:extLst>
          </p:cNvPr>
          <p:cNvSpPr>
            <a:spLocks noGrp="1" noRot="1" noChangeAspect="1" noTextEdit="1"/>
          </p:cNvSpPr>
          <p:nvPr>
            <p:ph type="sldImg"/>
          </p:nvPr>
        </p:nvSpPr>
        <p:spPr bwMode="auto">
          <a:noFill/>
          <a:ln>
            <a:solidFill>
              <a:srgbClr val="000000"/>
            </a:solidFill>
            <a:miter lim="800000"/>
            <a:headEnd/>
            <a:tailEnd/>
          </a:ln>
        </p:spPr>
      </p:sp>
      <p:sp>
        <p:nvSpPr>
          <p:cNvPr id="112644" name="Notes Placeholder 2">
            <a:extLst>
              <a:ext uri="{FF2B5EF4-FFF2-40B4-BE49-F238E27FC236}">
                <a16:creationId xmlns:a16="http://schemas.microsoft.com/office/drawing/2014/main" id="{6B253682-6233-4059-A8C7-57947BF74E39}"/>
              </a:ext>
            </a:extLst>
          </p:cNvPr>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a:extLst>
              <a:ext uri="{FF2B5EF4-FFF2-40B4-BE49-F238E27FC236}">
                <a16:creationId xmlns:a16="http://schemas.microsoft.com/office/drawing/2014/main" id="{162A55BB-21E8-0B5F-7AAD-260EC37CE482}"/>
              </a:ext>
            </a:extLst>
          </p:cNvPr>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30</a:t>
            </a:fld>
            <a:endParaRPr lang="en-GB" sz="1200" b="0" dirty="0">
              <a:latin typeface="Calibri" pitchFamily="34" charset="0"/>
            </a:endParaRPr>
          </a:p>
        </p:txBody>
      </p:sp>
    </p:spTree>
    <p:extLst>
      <p:ext uri="{BB962C8B-B14F-4D97-AF65-F5344CB8AC3E}">
        <p14:creationId xmlns:p14="http://schemas.microsoft.com/office/powerpoint/2010/main" val="11244623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31</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31</a:t>
            </a:fld>
            <a:endParaRPr lang="en-GB" sz="1200" b="0" dirty="0">
              <a:latin typeface="Calibri" pitchFamily="34" charset="0"/>
            </a:endParaRPr>
          </a:p>
        </p:txBody>
      </p:sp>
    </p:spTree>
    <p:extLst>
      <p:ext uri="{BB962C8B-B14F-4D97-AF65-F5344CB8AC3E}">
        <p14:creationId xmlns:p14="http://schemas.microsoft.com/office/powerpoint/2010/main" val="60790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32</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32</a:t>
            </a:fld>
            <a:endParaRPr lang="en-GB" sz="1200" b="0" dirty="0">
              <a:latin typeface="Calibri" pitchFamily="34" charset="0"/>
            </a:endParaRPr>
          </a:p>
        </p:txBody>
      </p:sp>
    </p:spTree>
    <p:extLst>
      <p:ext uri="{BB962C8B-B14F-4D97-AF65-F5344CB8AC3E}">
        <p14:creationId xmlns:p14="http://schemas.microsoft.com/office/powerpoint/2010/main" val="30539480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33</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33</a:t>
            </a:fld>
            <a:endParaRPr lang="en-GB" sz="1200" b="0" dirty="0">
              <a:latin typeface="Calibri" pitchFamily="34" charset="0"/>
            </a:endParaRPr>
          </a:p>
        </p:txBody>
      </p:sp>
    </p:spTree>
    <p:extLst>
      <p:ext uri="{BB962C8B-B14F-4D97-AF65-F5344CB8AC3E}">
        <p14:creationId xmlns:p14="http://schemas.microsoft.com/office/powerpoint/2010/main" val="1344538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34</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34</a:t>
            </a:fld>
            <a:endParaRPr lang="en-GB" sz="1200" b="0" dirty="0">
              <a:latin typeface="Calibri" pitchFamily="34" charset="0"/>
            </a:endParaRPr>
          </a:p>
        </p:txBody>
      </p:sp>
    </p:spTree>
    <p:extLst>
      <p:ext uri="{BB962C8B-B14F-4D97-AF65-F5344CB8AC3E}">
        <p14:creationId xmlns:p14="http://schemas.microsoft.com/office/powerpoint/2010/main" val="4229185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35</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35</a:t>
            </a:fld>
            <a:endParaRPr lang="en-GB" sz="1200" b="0" dirty="0">
              <a:latin typeface="Calibri" pitchFamily="34" charset="0"/>
            </a:endParaRPr>
          </a:p>
        </p:txBody>
      </p:sp>
    </p:spTree>
    <p:extLst>
      <p:ext uri="{BB962C8B-B14F-4D97-AF65-F5344CB8AC3E}">
        <p14:creationId xmlns:p14="http://schemas.microsoft.com/office/powerpoint/2010/main" val="1941019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36</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36</a:t>
            </a:fld>
            <a:endParaRPr lang="en-GB" sz="1200" b="0" dirty="0">
              <a:latin typeface="Calibri" pitchFamily="34" charset="0"/>
            </a:endParaRPr>
          </a:p>
        </p:txBody>
      </p:sp>
    </p:spTree>
    <p:extLst>
      <p:ext uri="{BB962C8B-B14F-4D97-AF65-F5344CB8AC3E}">
        <p14:creationId xmlns:p14="http://schemas.microsoft.com/office/powerpoint/2010/main" val="33655449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37</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37</a:t>
            </a:fld>
            <a:endParaRPr lang="en-GB" sz="1200" b="0" dirty="0">
              <a:latin typeface="Calibri" pitchFamily="34" charset="0"/>
            </a:endParaRPr>
          </a:p>
        </p:txBody>
      </p:sp>
    </p:spTree>
    <p:extLst>
      <p:ext uri="{BB962C8B-B14F-4D97-AF65-F5344CB8AC3E}">
        <p14:creationId xmlns:p14="http://schemas.microsoft.com/office/powerpoint/2010/main" val="7384262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38</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38</a:t>
            </a:fld>
            <a:endParaRPr lang="en-GB" sz="1200" b="0" dirty="0">
              <a:latin typeface="Calibri" pitchFamily="34" charset="0"/>
            </a:endParaRPr>
          </a:p>
        </p:txBody>
      </p:sp>
    </p:spTree>
    <p:extLst>
      <p:ext uri="{BB962C8B-B14F-4D97-AF65-F5344CB8AC3E}">
        <p14:creationId xmlns:p14="http://schemas.microsoft.com/office/powerpoint/2010/main" val="9461180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39</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39</a:t>
            </a:fld>
            <a:endParaRPr lang="en-GB" sz="1200" b="0" dirty="0">
              <a:latin typeface="Calibri" pitchFamily="34" charset="0"/>
            </a:endParaRPr>
          </a:p>
        </p:txBody>
      </p:sp>
    </p:spTree>
    <p:extLst>
      <p:ext uri="{BB962C8B-B14F-4D97-AF65-F5344CB8AC3E}">
        <p14:creationId xmlns:p14="http://schemas.microsoft.com/office/powerpoint/2010/main" val="24108384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4</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4</a:t>
            </a:fld>
            <a:endParaRPr lang="en-GB" sz="1200" b="0" dirty="0">
              <a:latin typeface="Calibri" pitchFamily="34" charset="0"/>
            </a:endParaRPr>
          </a:p>
        </p:txBody>
      </p:sp>
    </p:spTree>
    <p:extLst>
      <p:ext uri="{BB962C8B-B14F-4D97-AF65-F5344CB8AC3E}">
        <p14:creationId xmlns:p14="http://schemas.microsoft.com/office/powerpoint/2010/main" val="22680533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40</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40</a:t>
            </a:fld>
            <a:endParaRPr lang="en-GB" sz="1200" b="0" dirty="0">
              <a:latin typeface="Calibri" pitchFamily="34" charset="0"/>
            </a:endParaRPr>
          </a:p>
        </p:txBody>
      </p:sp>
    </p:spTree>
    <p:extLst>
      <p:ext uri="{BB962C8B-B14F-4D97-AF65-F5344CB8AC3E}">
        <p14:creationId xmlns:p14="http://schemas.microsoft.com/office/powerpoint/2010/main" val="15824479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41</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41</a:t>
            </a:fld>
            <a:endParaRPr lang="en-GB" sz="1200" b="0" dirty="0">
              <a:latin typeface="Calibri" pitchFamily="34" charset="0"/>
            </a:endParaRPr>
          </a:p>
        </p:txBody>
      </p:sp>
    </p:spTree>
    <p:extLst>
      <p:ext uri="{BB962C8B-B14F-4D97-AF65-F5344CB8AC3E}">
        <p14:creationId xmlns:p14="http://schemas.microsoft.com/office/powerpoint/2010/main" val="33211497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42</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42</a:t>
            </a:fld>
            <a:endParaRPr lang="en-GB" sz="1200" b="0" dirty="0">
              <a:latin typeface="Calibri" pitchFamily="34" charset="0"/>
            </a:endParaRPr>
          </a:p>
        </p:txBody>
      </p:sp>
    </p:spTree>
    <p:extLst>
      <p:ext uri="{BB962C8B-B14F-4D97-AF65-F5344CB8AC3E}">
        <p14:creationId xmlns:p14="http://schemas.microsoft.com/office/powerpoint/2010/main" val="13347053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43</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43</a:t>
            </a:fld>
            <a:endParaRPr lang="en-GB" sz="1200" b="0" dirty="0">
              <a:latin typeface="Calibri" pitchFamily="34" charset="0"/>
            </a:endParaRPr>
          </a:p>
        </p:txBody>
      </p:sp>
    </p:spTree>
    <p:extLst>
      <p:ext uri="{BB962C8B-B14F-4D97-AF65-F5344CB8AC3E}">
        <p14:creationId xmlns:p14="http://schemas.microsoft.com/office/powerpoint/2010/main" val="41673171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056C47-632F-25A9-5BFC-61EEE5315196}"/>
            </a:ext>
          </a:extLst>
        </p:cNvPr>
        <p:cNvGrpSpPr/>
        <p:nvPr/>
      </p:nvGrpSpPr>
      <p:grpSpPr>
        <a:xfrm>
          <a:off x="0" y="0"/>
          <a:ext cx="0" cy="0"/>
          <a:chOff x="0" y="0"/>
          <a:chExt cx="0" cy="0"/>
        </a:xfrm>
      </p:grpSpPr>
      <p:sp>
        <p:nvSpPr>
          <p:cNvPr id="112641" name="Footer Placeholder 5">
            <a:extLst>
              <a:ext uri="{FF2B5EF4-FFF2-40B4-BE49-F238E27FC236}">
                <a16:creationId xmlns:a16="http://schemas.microsoft.com/office/drawing/2014/main" id="{2756C09C-D208-2236-1752-CB563B555312}"/>
              </a:ext>
            </a:extLst>
          </p:cNvPr>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a:extLst>
              <a:ext uri="{FF2B5EF4-FFF2-40B4-BE49-F238E27FC236}">
                <a16:creationId xmlns:a16="http://schemas.microsoft.com/office/drawing/2014/main" id="{ECB0E99E-68CC-BBC7-B235-D445F757BF28}"/>
              </a:ext>
            </a:extLst>
          </p:cNvPr>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44</a:t>
            </a:fld>
            <a:endParaRPr lang="en-GB" sz="1200" b="0" dirty="0">
              <a:latin typeface="Calibri" charset="0"/>
              <a:ea typeface="ＭＳ Ｐゴシック" charset="-128"/>
              <a:cs typeface="+mn-cs"/>
            </a:endParaRPr>
          </a:p>
        </p:txBody>
      </p:sp>
      <p:sp>
        <p:nvSpPr>
          <p:cNvPr id="112643" name="Slide Image Placeholder 1">
            <a:extLst>
              <a:ext uri="{FF2B5EF4-FFF2-40B4-BE49-F238E27FC236}">
                <a16:creationId xmlns:a16="http://schemas.microsoft.com/office/drawing/2014/main" id="{867C4D24-A683-B04A-0898-BC1F031D6F5D}"/>
              </a:ext>
            </a:extLst>
          </p:cNvPr>
          <p:cNvSpPr>
            <a:spLocks noGrp="1" noRot="1" noChangeAspect="1" noTextEdit="1"/>
          </p:cNvSpPr>
          <p:nvPr>
            <p:ph type="sldImg"/>
          </p:nvPr>
        </p:nvSpPr>
        <p:spPr bwMode="auto">
          <a:noFill/>
          <a:ln>
            <a:solidFill>
              <a:srgbClr val="000000"/>
            </a:solidFill>
            <a:miter lim="800000"/>
            <a:headEnd/>
            <a:tailEnd/>
          </a:ln>
        </p:spPr>
      </p:sp>
      <p:sp>
        <p:nvSpPr>
          <p:cNvPr id="112644" name="Notes Placeholder 2">
            <a:extLst>
              <a:ext uri="{FF2B5EF4-FFF2-40B4-BE49-F238E27FC236}">
                <a16:creationId xmlns:a16="http://schemas.microsoft.com/office/drawing/2014/main" id="{30264FD5-1637-0F06-8FE9-4F98E9390F89}"/>
              </a:ext>
            </a:extLst>
          </p:cNvPr>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a:extLst>
              <a:ext uri="{FF2B5EF4-FFF2-40B4-BE49-F238E27FC236}">
                <a16:creationId xmlns:a16="http://schemas.microsoft.com/office/drawing/2014/main" id="{B2DBF20B-331A-2F07-A3AF-B5504BA76989}"/>
              </a:ext>
            </a:extLst>
          </p:cNvPr>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44</a:t>
            </a:fld>
            <a:endParaRPr lang="en-GB" sz="1200" b="0" dirty="0">
              <a:latin typeface="Calibri" pitchFamily="34" charset="0"/>
            </a:endParaRPr>
          </a:p>
        </p:txBody>
      </p:sp>
    </p:spTree>
    <p:extLst>
      <p:ext uri="{BB962C8B-B14F-4D97-AF65-F5344CB8AC3E}">
        <p14:creationId xmlns:p14="http://schemas.microsoft.com/office/powerpoint/2010/main" val="28713489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45</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45</a:t>
            </a:fld>
            <a:endParaRPr lang="en-GB" sz="1200" b="0" dirty="0">
              <a:latin typeface="Calibri" pitchFamily="34" charset="0"/>
            </a:endParaRPr>
          </a:p>
        </p:txBody>
      </p:sp>
    </p:spTree>
    <p:extLst>
      <p:ext uri="{BB962C8B-B14F-4D97-AF65-F5344CB8AC3E}">
        <p14:creationId xmlns:p14="http://schemas.microsoft.com/office/powerpoint/2010/main" val="5513418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46</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46</a:t>
            </a:fld>
            <a:endParaRPr lang="en-GB" sz="1200" b="0" dirty="0">
              <a:latin typeface="Calibri" pitchFamily="34" charset="0"/>
            </a:endParaRPr>
          </a:p>
        </p:txBody>
      </p:sp>
    </p:spTree>
    <p:extLst>
      <p:ext uri="{BB962C8B-B14F-4D97-AF65-F5344CB8AC3E}">
        <p14:creationId xmlns:p14="http://schemas.microsoft.com/office/powerpoint/2010/main" val="7275357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47</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47</a:t>
            </a:fld>
            <a:endParaRPr lang="en-GB" sz="1200" b="0" dirty="0">
              <a:latin typeface="Calibri" pitchFamily="34" charset="0"/>
            </a:endParaRPr>
          </a:p>
        </p:txBody>
      </p:sp>
    </p:spTree>
    <p:extLst>
      <p:ext uri="{BB962C8B-B14F-4D97-AF65-F5344CB8AC3E}">
        <p14:creationId xmlns:p14="http://schemas.microsoft.com/office/powerpoint/2010/main" val="14981771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48</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48</a:t>
            </a:fld>
            <a:endParaRPr lang="en-GB" sz="1200" b="0" dirty="0">
              <a:latin typeface="Calibri" pitchFamily="34" charset="0"/>
            </a:endParaRPr>
          </a:p>
        </p:txBody>
      </p:sp>
    </p:spTree>
    <p:extLst>
      <p:ext uri="{BB962C8B-B14F-4D97-AF65-F5344CB8AC3E}">
        <p14:creationId xmlns:p14="http://schemas.microsoft.com/office/powerpoint/2010/main" val="2493904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49</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49</a:t>
            </a:fld>
            <a:endParaRPr lang="en-GB" sz="1200" b="0" dirty="0">
              <a:latin typeface="Calibri" pitchFamily="34" charset="0"/>
            </a:endParaRPr>
          </a:p>
        </p:txBody>
      </p:sp>
    </p:spTree>
    <p:extLst>
      <p:ext uri="{BB962C8B-B14F-4D97-AF65-F5344CB8AC3E}">
        <p14:creationId xmlns:p14="http://schemas.microsoft.com/office/powerpoint/2010/main" val="2468209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5</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5</a:t>
            </a:fld>
            <a:endParaRPr lang="en-GB" sz="1200" b="0" dirty="0">
              <a:latin typeface="Calibri" pitchFamily="34" charset="0"/>
            </a:endParaRPr>
          </a:p>
        </p:txBody>
      </p:sp>
    </p:spTree>
    <p:extLst>
      <p:ext uri="{BB962C8B-B14F-4D97-AF65-F5344CB8AC3E}">
        <p14:creationId xmlns:p14="http://schemas.microsoft.com/office/powerpoint/2010/main" val="95858657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50</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50</a:t>
            </a:fld>
            <a:endParaRPr lang="en-GB" sz="1200" b="0" dirty="0">
              <a:latin typeface="Calibri" pitchFamily="34" charset="0"/>
            </a:endParaRPr>
          </a:p>
        </p:txBody>
      </p:sp>
    </p:spTree>
    <p:extLst>
      <p:ext uri="{BB962C8B-B14F-4D97-AF65-F5344CB8AC3E}">
        <p14:creationId xmlns:p14="http://schemas.microsoft.com/office/powerpoint/2010/main" val="110152797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51</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51</a:t>
            </a:fld>
            <a:endParaRPr lang="en-GB" sz="1200" b="0" dirty="0">
              <a:latin typeface="Calibri" pitchFamily="34" charset="0"/>
            </a:endParaRPr>
          </a:p>
        </p:txBody>
      </p:sp>
    </p:spTree>
    <p:extLst>
      <p:ext uri="{BB962C8B-B14F-4D97-AF65-F5344CB8AC3E}">
        <p14:creationId xmlns:p14="http://schemas.microsoft.com/office/powerpoint/2010/main" val="7201790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14B53-EC78-1983-8B50-72B6782605A4}"/>
            </a:ext>
          </a:extLst>
        </p:cNvPr>
        <p:cNvGrpSpPr/>
        <p:nvPr/>
      </p:nvGrpSpPr>
      <p:grpSpPr>
        <a:xfrm>
          <a:off x="0" y="0"/>
          <a:ext cx="0" cy="0"/>
          <a:chOff x="0" y="0"/>
          <a:chExt cx="0" cy="0"/>
        </a:xfrm>
      </p:grpSpPr>
      <p:sp>
        <p:nvSpPr>
          <p:cNvPr id="112641" name="Footer Placeholder 5">
            <a:extLst>
              <a:ext uri="{FF2B5EF4-FFF2-40B4-BE49-F238E27FC236}">
                <a16:creationId xmlns:a16="http://schemas.microsoft.com/office/drawing/2014/main" id="{2748C3DA-C4E8-E2D4-5253-8381E1D45E8B}"/>
              </a:ext>
            </a:extLst>
          </p:cNvPr>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a:extLst>
              <a:ext uri="{FF2B5EF4-FFF2-40B4-BE49-F238E27FC236}">
                <a16:creationId xmlns:a16="http://schemas.microsoft.com/office/drawing/2014/main" id="{61D01CD7-B917-04A5-F6CC-90BF676040F3}"/>
              </a:ext>
            </a:extLst>
          </p:cNvPr>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52</a:t>
            </a:fld>
            <a:endParaRPr lang="en-GB" sz="1200" b="0" dirty="0">
              <a:latin typeface="Calibri" charset="0"/>
              <a:ea typeface="ＭＳ Ｐゴシック" charset="-128"/>
              <a:cs typeface="+mn-cs"/>
            </a:endParaRPr>
          </a:p>
        </p:txBody>
      </p:sp>
      <p:sp>
        <p:nvSpPr>
          <p:cNvPr id="112643" name="Slide Image Placeholder 1">
            <a:extLst>
              <a:ext uri="{FF2B5EF4-FFF2-40B4-BE49-F238E27FC236}">
                <a16:creationId xmlns:a16="http://schemas.microsoft.com/office/drawing/2014/main" id="{B1635357-66B6-2B95-C8ED-E14F7D50907D}"/>
              </a:ext>
            </a:extLst>
          </p:cNvPr>
          <p:cNvSpPr>
            <a:spLocks noGrp="1" noRot="1" noChangeAspect="1" noTextEdit="1"/>
          </p:cNvSpPr>
          <p:nvPr>
            <p:ph type="sldImg"/>
          </p:nvPr>
        </p:nvSpPr>
        <p:spPr bwMode="auto">
          <a:noFill/>
          <a:ln>
            <a:solidFill>
              <a:srgbClr val="000000"/>
            </a:solidFill>
            <a:miter lim="800000"/>
            <a:headEnd/>
            <a:tailEnd/>
          </a:ln>
        </p:spPr>
      </p:sp>
      <p:sp>
        <p:nvSpPr>
          <p:cNvPr id="112644" name="Notes Placeholder 2">
            <a:extLst>
              <a:ext uri="{FF2B5EF4-FFF2-40B4-BE49-F238E27FC236}">
                <a16:creationId xmlns:a16="http://schemas.microsoft.com/office/drawing/2014/main" id="{53607722-992B-5F3F-88E3-89FBB88CDE15}"/>
              </a:ext>
            </a:extLst>
          </p:cNvPr>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a:extLst>
              <a:ext uri="{FF2B5EF4-FFF2-40B4-BE49-F238E27FC236}">
                <a16:creationId xmlns:a16="http://schemas.microsoft.com/office/drawing/2014/main" id="{4939FB33-E058-3ED5-C167-72A1979275DF}"/>
              </a:ext>
            </a:extLst>
          </p:cNvPr>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52</a:t>
            </a:fld>
            <a:endParaRPr lang="en-GB" sz="1200" b="0" dirty="0">
              <a:latin typeface="Calibri" pitchFamily="34" charset="0"/>
            </a:endParaRPr>
          </a:p>
        </p:txBody>
      </p:sp>
    </p:spTree>
    <p:extLst>
      <p:ext uri="{BB962C8B-B14F-4D97-AF65-F5344CB8AC3E}">
        <p14:creationId xmlns:p14="http://schemas.microsoft.com/office/powerpoint/2010/main" val="13277867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53</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53</a:t>
            </a:fld>
            <a:endParaRPr lang="en-GB" sz="1200" b="0" dirty="0">
              <a:latin typeface="Calibri" pitchFamily="34" charset="0"/>
            </a:endParaRPr>
          </a:p>
        </p:txBody>
      </p:sp>
    </p:spTree>
    <p:extLst>
      <p:ext uri="{BB962C8B-B14F-4D97-AF65-F5344CB8AC3E}">
        <p14:creationId xmlns:p14="http://schemas.microsoft.com/office/powerpoint/2010/main" val="14067908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54</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54</a:t>
            </a:fld>
            <a:endParaRPr lang="en-GB" sz="1200" b="0" dirty="0">
              <a:latin typeface="Calibri" pitchFamily="34" charset="0"/>
            </a:endParaRPr>
          </a:p>
        </p:txBody>
      </p:sp>
    </p:spTree>
    <p:extLst>
      <p:ext uri="{BB962C8B-B14F-4D97-AF65-F5344CB8AC3E}">
        <p14:creationId xmlns:p14="http://schemas.microsoft.com/office/powerpoint/2010/main" val="39436918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55</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55</a:t>
            </a:fld>
            <a:endParaRPr lang="en-GB" sz="1200" b="0" dirty="0">
              <a:latin typeface="Calibri" pitchFamily="34" charset="0"/>
            </a:endParaRPr>
          </a:p>
        </p:txBody>
      </p:sp>
    </p:spTree>
    <p:extLst>
      <p:ext uri="{BB962C8B-B14F-4D97-AF65-F5344CB8AC3E}">
        <p14:creationId xmlns:p14="http://schemas.microsoft.com/office/powerpoint/2010/main" val="4259463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56</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56</a:t>
            </a:fld>
            <a:endParaRPr lang="en-GB" sz="1200" b="0" dirty="0">
              <a:latin typeface="Calibri" pitchFamily="34" charset="0"/>
            </a:endParaRPr>
          </a:p>
        </p:txBody>
      </p:sp>
    </p:spTree>
    <p:extLst>
      <p:ext uri="{BB962C8B-B14F-4D97-AF65-F5344CB8AC3E}">
        <p14:creationId xmlns:p14="http://schemas.microsoft.com/office/powerpoint/2010/main" val="116498522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57</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57</a:t>
            </a:fld>
            <a:endParaRPr lang="en-GB" sz="1200" b="0" dirty="0">
              <a:latin typeface="Calibri" pitchFamily="34" charset="0"/>
            </a:endParaRPr>
          </a:p>
        </p:txBody>
      </p:sp>
    </p:spTree>
    <p:extLst>
      <p:ext uri="{BB962C8B-B14F-4D97-AF65-F5344CB8AC3E}">
        <p14:creationId xmlns:p14="http://schemas.microsoft.com/office/powerpoint/2010/main" val="38997653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58</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58</a:t>
            </a:fld>
            <a:endParaRPr lang="en-GB" sz="1200" b="0" dirty="0">
              <a:latin typeface="Calibri" pitchFamily="34" charset="0"/>
            </a:endParaRPr>
          </a:p>
        </p:txBody>
      </p:sp>
    </p:spTree>
    <p:extLst>
      <p:ext uri="{BB962C8B-B14F-4D97-AF65-F5344CB8AC3E}">
        <p14:creationId xmlns:p14="http://schemas.microsoft.com/office/powerpoint/2010/main" val="77510255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59</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59</a:t>
            </a:fld>
            <a:endParaRPr lang="en-GB" sz="1200" b="0" dirty="0">
              <a:latin typeface="Calibri" pitchFamily="34" charset="0"/>
            </a:endParaRPr>
          </a:p>
        </p:txBody>
      </p:sp>
    </p:spTree>
    <p:extLst>
      <p:ext uri="{BB962C8B-B14F-4D97-AF65-F5344CB8AC3E}">
        <p14:creationId xmlns:p14="http://schemas.microsoft.com/office/powerpoint/2010/main" val="2445807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6</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6</a:t>
            </a:fld>
            <a:endParaRPr lang="en-GB" sz="1200" b="0" dirty="0">
              <a:latin typeface="Calibri" pitchFamily="34" charset="0"/>
            </a:endParaRPr>
          </a:p>
        </p:txBody>
      </p:sp>
    </p:spTree>
    <p:extLst>
      <p:ext uri="{BB962C8B-B14F-4D97-AF65-F5344CB8AC3E}">
        <p14:creationId xmlns:p14="http://schemas.microsoft.com/office/powerpoint/2010/main" val="7318781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60</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60</a:t>
            </a:fld>
            <a:endParaRPr lang="en-GB" sz="1200" b="0" dirty="0">
              <a:latin typeface="Calibri" pitchFamily="34" charset="0"/>
            </a:endParaRPr>
          </a:p>
        </p:txBody>
      </p:sp>
    </p:spTree>
    <p:extLst>
      <p:ext uri="{BB962C8B-B14F-4D97-AF65-F5344CB8AC3E}">
        <p14:creationId xmlns:p14="http://schemas.microsoft.com/office/powerpoint/2010/main" val="36733845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61</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61</a:t>
            </a:fld>
            <a:endParaRPr lang="en-GB" sz="1200" b="0" dirty="0">
              <a:latin typeface="Calibri" pitchFamily="34" charset="0"/>
            </a:endParaRPr>
          </a:p>
        </p:txBody>
      </p:sp>
    </p:spTree>
    <p:extLst>
      <p:ext uri="{BB962C8B-B14F-4D97-AF65-F5344CB8AC3E}">
        <p14:creationId xmlns:p14="http://schemas.microsoft.com/office/powerpoint/2010/main" val="39375084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62</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62</a:t>
            </a:fld>
            <a:endParaRPr lang="en-GB" sz="1200" b="0" dirty="0">
              <a:latin typeface="Calibri" pitchFamily="34" charset="0"/>
            </a:endParaRPr>
          </a:p>
        </p:txBody>
      </p:sp>
    </p:spTree>
    <p:extLst>
      <p:ext uri="{BB962C8B-B14F-4D97-AF65-F5344CB8AC3E}">
        <p14:creationId xmlns:p14="http://schemas.microsoft.com/office/powerpoint/2010/main" val="288647839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63</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63</a:t>
            </a:fld>
            <a:endParaRPr lang="en-GB" sz="1200" b="0" dirty="0">
              <a:latin typeface="Calibri" pitchFamily="34" charset="0"/>
            </a:endParaRPr>
          </a:p>
        </p:txBody>
      </p:sp>
    </p:spTree>
    <p:extLst>
      <p:ext uri="{BB962C8B-B14F-4D97-AF65-F5344CB8AC3E}">
        <p14:creationId xmlns:p14="http://schemas.microsoft.com/office/powerpoint/2010/main" val="7431324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54F269-DDB4-46FF-8852-5CF08A6F919B}"/>
            </a:ext>
          </a:extLst>
        </p:cNvPr>
        <p:cNvGrpSpPr/>
        <p:nvPr/>
      </p:nvGrpSpPr>
      <p:grpSpPr>
        <a:xfrm>
          <a:off x="0" y="0"/>
          <a:ext cx="0" cy="0"/>
          <a:chOff x="0" y="0"/>
          <a:chExt cx="0" cy="0"/>
        </a:xfrm>
      </p:grpSpPr>
      <p:sp>
        <p:nvSpPr>
          <p:cNvPr id="112641" name="Footer Placeholder 5">
            <a:extLst>
              <a:ext uri="{FF2B5EF4-FFF2-40B4-BE49-F238E27FC236}">
                <a16:creationId xmlns:a16="http://schemas.microsoft.com/office/drawing/2014/main" id="{322C6608-0B23-DAE6-2C30-F05F4BFA1DB8}"/>
              </a:ext>
            </a:extLst>
          </p:cNvPr>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a:extLst>
              <a:ext uri="{FF2B5EF4-FFF2-40B4-BE49-F238E27FC236}">
                <a16:creationId xmlns:a16="http://schemas.microsoft.com/office/drawing/2014/main" id="{30AB30B8-7609-800A-A9CC-6E875207A57E}"/>
              </a:ext>
            </a:extLst>
          </p:cNvPr>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64</a:t>
            </a:fld>
            <a:endParaRPr lang="en-GB" sz="1200" b="0" dirty="0">
              <a:latin typeface="Calibri" charset="0"/>
              <a:ea typeface="ＭＳ Ｐゴシック" charset="-128"/>
              <a:cs typeface="+mn-cs"/>
            </a:endParaRPr>
          </a:p>
        </p:txBody>
      </p:sp>
      <p:sp>
        <p:nvSpPr>
          <p:cNvPr id="112643" name="Slide Image Placeholder 1">
            <a:extLst>
              <a:ext uri="{FF2B5EF4-FFF2-40B4-BE49-F238E27FC236}">
                <a16:creationId xmlns:a16="http://schemas.microsoft.com/office/drawing/2014/main" id="{51061001-F5DF-67A9-8CB3-6A86FDD9CF0B}"/>
              </a:ext>
            </a:extLst>
          </p:cNvPr>
          <p:cNvSpPr>
            <a:spLocks noGrp="1" noRot="1" noChangeAspect="1" noTextEdit="1"/>
          </p:cNvSpPr>
          <p:nvPr>
            <p:ph type="sldImg"/>
          </p:nvPr>
        </p:nvSpPr>
        <p:spPr bwMode="auto">
          <a:noFill/>
          <a:ln>
            <a:solidFill>
              <a:srgbClr val="000000"/>
            </a:solidFill>
            <a:miter lim="800000"/>
            <a:headEnd/>
            <a:tailEnd/>
          </a:ln>
        </p:spPr>
      </p:sp>
      <p:sp>
        <p:nvSpPr>
          <p:cNvPr id="112644" name="Notes Placeholder 2">
            <a:extLst>
              <a:ext uri="{FF2B5EF4-FFF2-40B4-BE49-F238E27FC236}">
                <a16:creationId xmlns:a16="http://schemas.microsoft.com/office/drawing/2014/main" id="{96E33273-856D-DC79-7519-577FA9C07D9C}"/>
              </a:ext>
            </a:extLst>
          </p:cNvPr>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a:extLst>
              <a:ext uri="{FF2B5EF4-FFF2-40B4-BE49-F238E27FC236}">
                <a16:creationId xmlns:a16="http://schemas.microsoft.com/office/drawing/2014/main" id="{90D5DCEC-8F81-D255-CE39-4C92ED8C0884}"/>
              </a:ext>
            </a:extLst>
          </p:cNvPr>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64</a:t>
            </a:fld>
            <a:endParaRPr lang="en-GB" sz="1200" b="0" dirty="0">
              <a:latin typeface="Calibri" pitchFamily="34" charset="0"/>
            </a:endParaRPr>
          </a:p>
        </p:txBody>
      </p:sp>
    </p:spTree>
    <p:extLst>
      <p:ext uri="{BB962C8B-B14F-4D97-AF65-F5344CB8AC3E}">
        <p14:creationId xmlns:p14="http://schemas.microsoft.com/office/powerpoint/2010/main" val="13021106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65</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65</a:t>
            </a:fld>
            <a:endParaRPr lang="en-GB" sz="1200" b="0" dirty="0">
              <a:latin typeface="Calibri" pitchFamily="34" charset="0"/>
            </a:endParaRPr>
          </a:p>
        </p:txBody>
      </p:sp>
    </p:spTree>
    <p:extLst>
      <p:ext uri="{BB962C8B-B14F-4D97-AF65-F5344CB8AC3E}">
        <p14:creationId xmlns:p14="http://schemas.microsoft.com/office/powerpoint/2010/main" val="38010243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66</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66</a:t>
            </a:fld>
            <a:endParaRPr lang="en-GB" sz="1200" b="0" dirty="0">
              <a:latin typeface="Calibri" pitchFamily="34" charset="0"/>
            </a:endParaRPr>
          </a:p>
        </p:txBody>
      </p:sp>
    </p:spTree>
    <p:extLst>
      <p:ext uri="{BB962C8B-B14F-4D97-AF65-F5344CB8AC3E}">
        <p14:creationId xmlns:p14="http://schemas.microsoft.com/office/powerpoint/2010/main" val="59938987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67</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67</a:t>
            </a:fld>
            <a:endParaRPr lang="en-GB" sz="1200" b="0" dirty="0">
              <a:latin typeface="Calibri" pitchFamily="34" charset="0"/>
            </a:endParaRPr>
          </a:p>
        </p:txBody>
      </p:sp>
    </p:spTree>
    <p:extLst>
      <p:ext uri="{BB962C8B-B14F-4D97-AF65-F5344CB8AC3E}">
        <p14:creationId xmlns:p14="http://schemas.microsoft.com/office/powerpoint/2010/main" val="94491632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68</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68</a:t>
            </a:fld>
            <a:endParaRPr lang="en-GB" sz="1200" b="0" dirty="0">
              <a:latin typeface="Calibri" pitchFamily="34" charset="0"/>
            </a:endParaRPr>
          </a:p>
        </p:txBody>
      </p:sp>
    </p:spTree>
    <p:extLst>
      <p:ext uri="{BB962C8B-B14F-4D97-AF65-F5344CB8AC3E}">
        <p14:creationId xmlns:p14="http://schemas.microsoft.com/office/powerpoint/2010/main" val="131878269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69</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69</a:t>
            </a:fld>
            <a:endParaRPr lang="en-GB" sz="1200" b="0" dirty="0">
              <a:latin typeface="Calibri" pitchFamily="34" charset="0"/>
            </a:endParaRPr>
          </a:p>
        </p:txBody>
      </p:sp>
    </p:spTree>
    <p:extLst>
      <p:ext uri="{BB962C8B-B14F-4D97-AF65-F5344CB8AC3E}">
        <p14:creationId xmlns:p14="http://schemas.microsoft.com/office/powerpoint/2010/main" val="4270435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7</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7</a:t>
            </a:fld>
            <a:endParaRPr lang="en-GB" sz="1200" b="0" dirty="0">
              <a:latin typeface="Calibri" pitchFamily="34" charset="0"/>
            </a:endParaRPr>
          </a:p>
        </p:txBody>
      </p:sp>
    </p:spTree>
    <p:extLst>
      <p:ext uri="{BB962C8B-B14F-4D97-AF65-F5344CB8AC3E}">
        <p14:creationId xmlns:p14="http://schemas.microsoft.com/office/powerpoint/2010/main" val="601482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70</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70</a:t>
            </a:fld>
            <a:endParaRPr lang="en-GB" sz="1200" b="0" dirty="0">
              <a:latin typeface="Calibri" pitchFamily="34" charset="0"/>
            </a:endParaRPr>
          </a:p>
        </p:txBody>
      </p:sp>
    </p:spTree>
    <p:extLst>
      <p:ext uri="{BB962C8B-B14F-4D97-AF65-F5344CB8AC3E}">
        <p14:creationId xmlns:p14="http://schemas.microsoft.com/office/powerpoint/2010/main" val="132703147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71</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71</a:t>
            </a:fld>
            <a:endParaRPr lang="en-GB" sz="1200" b="0" dirty="0">
              <a:latin typeface="Calibri" pitchFamily="34" charset="0"/>
            </a:endParaRPr>
          </a:p>
        </p:txBody>
      </p:sp>
    </p:spTree>
    <p:extLst>
      <p:ext uri="{BB962C8B-B14F-4D97-AF65-F5344CB8AC3E}">
        <p14:creationId xmlns:p14="http://schemas.microsoft.com/office/powerpoint/2010/main" val="14236758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72</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72</a:t>
            </a:fld>
            <a:endParaRPr lang="en-GB" sz="1200" b="0" dirty="0">
              <a:latin typeface="Calibri" pitchFamily="34" charset="0"/>
            </a:endParaRPr>
          </a:p>
        </p:txBody>
      </p:sp>
    </p:spTree>
    <p:extLst>
      <p:ext uri="{BB962C8B-B14F-4D97-AF65-F5344CB8AC3E}">
        <p14:creationId xmlns:p14="http://schemas.microsoft.com/office/powerpoint/2010/main" val="208131722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73</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73</a:t>
            </a:fld>
            <a:endParaRPr lang="en-GB" sz="1200" b="0" dirty="0">
              <a:latin typeface="Calibri" pitchFamily="34" charset="0"/>
            </a:endParaRPr>
          </a:p>
        </p:txBody>
      </p:sp>
    </p:spTree>
    <p:extLst>
      <p:ext uri="{BB962C8B-B14F-4D97-AF65-F5344CB8AC3E}">
        <p14:creationId xmlns:p14="http://schemas.microsoft.com/office/powerpoint/2010/main" val="47900861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74</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74</a:t>
            </a:fld>
            <a:endParaRPr lang="en-GB" sz="1200" b="0" dirty="0">
              <a:latin typeface="Calibri" pitchFamily="34" charset="0"/>
            </a:endParaRPr>
          </a:p>
        </p:txBody>
      </p:sp>
    </p:spTree>
    <p:extLst>
      <p:ext uri="{BB962C8B-B14F-4D97-AF65-F5344CB8AC3E}">
        <p14:creationId xmlns:p14="http://schemas.microsoft.com/office/powerpoint/2010/main" val="237989572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75</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75</a:t>
            </a:fld>
            <a:endParaRPr lang="en-GB" sz="1200" b="0" dirty="0">
              <a:latin typeface="Calibri" pitchFamily="34" charset="0"/>
            </a:endParaRPr>
          </a:p>
        </p:txBody>
      </p:sp>
    </p:spTree>
    <p:extLst>
      <p:ext uri="{BB962C8B-B14F-4D97-AF65-F5344CB8AC3E}">
        <p14:creationId xmlns:p14="http://schemas.microsoft.com/office/powerpoint/2010/main" val="1150031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8</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8</a:t>
            </a:fld>
            <a:endParaRPr lang="en-GB" sz="1200" b="0" dirty="0">
              <a:latin typeface="Calibri" pitchFamily="34" charset="0"/>
            </a:endParaRPr>
          </a:p>
        </p:txBody>
      </p:sp>
    </p:spTree>
    <p:extLst>
      <p:ext uri="{BB962C8B-B14F-4D97-AF65-F5344CB8AC3E}">
        <p14:creationId xmlns:p14="http://schemas.microsoft.com/office/powerpoint/2010/main" val="3316367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Footer Placeholder 5"/>
          <p:cNvSpPr txBox="1">
            <a:spLocks noGrp="1"/>
          </p:cNvSpPr>
          <p:nvPr/>
        </p:nvSpPr>
        <p:spPr bwMode="auto">
          <a:xfrm>
            <a:off x="0" y="8685213"/>
            <a:ext cx="2971800" cy="457200"/>
          </a:xfrm>
          <a:prstGeom prst="rect">
            <a:avLst/>
          </a:prstGeom>
          <a:noFill/>
          <a:ln w="9525">
            <a:noFill/>
            <a:miter lim="800000"/>
            <a:headEnd/>
            <a:tailEnd/>
          </a:ln>
        </p:spPr>
        <p:txBody>
          <a:bodyPr anchor="b"/>
          <a:lstStyle/>
          <a:p>
            <a:r>
              <a:rPr lang="en-US" sz="1200" b="0" dirty="0">
                <a:latin typeface="Calibri" pitchFamily="34" charset="0"/>
              </a:rPr>
              <a:t>Global Capitalism Master Class</a:t>
            </a:r>
          </a:p>
        </p:txBody>
      </p:sp>
      <p:sp>
        <p:nvSpPr>
          <p:cNvPr id="6" name="Slide Number Placeholder 6"/>
          <p:cNvSpPr txBox="1">
            <a:spLocks noGrp="1"/>
          </p:cNvSpPr>
          <p:nvPr/>
        </p:nvSpPr>
        <p:spPr>
          <a:xfrm>
            <a:off x="3884613" y="8685213"/>
            <a:ext cx="2971800" cy="457200"/>
          </a:xfrm>
          <a:prstGeom prst="rect">
            <a:avLst/>
          </a:prstGeom>
          <a:noFill/>
        </p:spPr>
        <p:txBody>
          <a:bodyPr anchor="b"/>
          <a:lstStyle/>
          <a:p>
            <a:pPr algn="r">
              <a:defRPr/>
            </a:pPr>
            <a:fld id="{E6F1EEDE-EFB7-48EC-A27A-CE1DC81AFD8E}" type="slidenum">
              <a:rPr lang="en-GB" sz="1200" b="0">
                <a:latin typeface="Calibri" charset="0"/>
                <a:ea typeface="ＭＳ Ｐゴシック" charset="-128"/>
                <a:cs typeface="+mn-cs"/>
              </a:rPr>
              <a:pPr algn="r">
                <a:defRPr/>
              </a:pPr>
              <a:t>9</a:t>
            </a:fld>
            <a:endParaRPr lang="en-GB" sz="1200" b="0" dirty="0">
              <a:latin typeface="Calibri" charset="0"/>
              <a:ea typeface="ＭＳ Ｐゴシック" charset="-128"/>
              <a:cs typeface="+mn-cs"/>
            </a:endParaRPr>
          </a:p>
        </p:txBody>
      </p:sp>
      <p:sp>
        <p:nvSpPr>
          <p:cNvPr id="112643"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112645"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1550C2D-46F3-4380-8BDA-98C8A7F7B5A7}" type="slidenum">
              <a:rPr lang="en-GB" sz="1200" b="0">
                <a:latin typeface="Calibri" pitchFamily="34" charset="0"/>
              </a:rPr>
              <a:pPr algn="r"/>
              <a:t>9</a:t>
            </a:fld>
            <a:endParaRPr lang="en-GB" sz="1200" b="0" dirty="0">
              <a:latin typeface="Calibri" pitchFamily="34" charset="0"/>
            </a:endParaRPr>
          </a:p>
        </p:txBody>
      </p:sp>
    </p:spTree>
    <p:extLst>
      <p:ext uri="{BB962C8B-B14F-4D97-AF65-F5344CB8AC3E}">
        <p14:creationId xmlns:p14="http://schemas.microsoft.com/office/powerpoint/2010/main" val="4208963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52567"/>
            <a:ext cx="7772400" cy="1688357"/>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1371600" y="3414712"/>
            <a:ext cx="6400800" cy="790942"/>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
          <p:cNvSpPr>
            <a:spLocks noGrp="1"/>
          </p:cNvSpPr>
          <p:nvPr>
            <p:ph type="sldNum" sz="quarter" idx="10"/>
          </p:nvPr>
        </p:nvSpPr>
        <p:spPr/>
        <p:txBody>
          <a:bodyPr/>
          <a:lstStyle>
            <a:lvl1pPr>
              <a:defRPr/>
            </a:lvl1pPr>
          </a:lstStyle>
          <a:p>
            <a:pPr>
              <a:defRPr/>
            </a:pPr>
            <a:fld id="{5C5AE66B-0766-4B1C-861E-27DE8D06FEF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
          <p:cNvSpPr>
            <a:spLocks noGrp="1"/>
          </p:cNvSpPr>
          <p:nvPr>
            <p:ph type="sldNum" sz="quarter" idx="10"/>
          </p:nvPr>
        </p:nvSpPr>
        <p:spPr/>
        <p:txBody>
          <a:bodyPr/>
          <a:lstStyle>
            <a:lvl1pPr>
              <a:defRPr/>
            </a:lvl1pPr>
          </a:lstStyle>
          <a:p>
            <a:pPr>
              <a:defRPr/>
            </a:pPr>
            <a:fld id="{16FAE353-6972-4E97-B26D-8180049BAE41}"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Slide Number Placeholder 2"/>
          <p:cNvSpPr>
            <a:spLocks noGrp="1"/>
          </p:cNvSpPr>
          <p:nvPr>
            <p:ph type="sldNum" sz="quarter" idx="10"/>
          </p:nvPr>
        </p:nvSpPr>
        <p:spPr/>
        <p:txBody>
          <a:bodyPr/>
          <a:lstStyle>
            <a:lvl1pPr>
              <a:defRPr/>
            </a:lvl1pPr>
          </a:lstStyle>
          <a:p>
            <a:pPr>
              <a:defRPr/>
            </a:pPr>
            <a:fld id="{4C5C8E22-C0BF-4301-A8F2-29475F15592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
          <p:cNvSpPr>
            <a:spLocks noGrp="1"/>
          </p:cNvSpPr>
          <p:nvPr>
            <p:ph type="sldNum" sz="quarter" idx="10"/>
          </p:nvPr>
        </p:nvSpPr>
        <p:spPr/>
        <p:txBody>
          <a:bodyPr/>
          <a:lstStyle>
            <a:lvl1pPr>
              <a:defRPr/>
            </a:lvl1pPr>
          </a:lstStyle>
          <a:p>
            <a:pPr>
              <a:defRPr/>
            </a:pPr>
            <a:fld id="{A424DD1D-559A-4448-BF29-784D74E9E5E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
          <p:cNvSpPr>
            <a:spLocks noGrp="1"/>
          </p:cNvSpPr>
          <p:nvPr>
            <p:ph type="sldNum" sz="quarter" idx="10"/>
          </p:nvPr>
        </p:nvSpPr>
        <p:spPr/>
        <p:txBody>
          <a:bodyPr/>
          <a:lstStyle>
            <a:lvl1pPr>
              <a:defRPr/>
            </a:lvl1pPr>
          </a:lstStyle>
          <a:p>
            <a:pPr>
              <a:defRPr/>
            </a:pPr>
            <a:fld id="{5A63AB56-8A69-4AAF-8BC1-E2C33F04EB1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pPr>
              <a:defRPr/>
            </a:pPr>
            <a:fld id="{4149148D-2F8E-4943-8B0B-AE82238A657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
          <p:cNvSpPr>
            <a:spLocks noGrp="1"/>
          </p:cNvSpPr>
          <p:nvPr>
            <p:ph type="sldNum" sz="quarter" idx="10"/>
          </p:nvPr>
        </p:nvSpPr>
        <p:spPr/>
        <p:txBody>
          <a:bodyPr/>
          <a:lstStyle>
            <a:lvl1pPr>
              <a:defRPr/>
            </a:lvl1pPr>
          </a:lstStyle>
          <a:p>
            <a:pPr>
              <a:defRPr/>
            </a:pPr>
            <a:fld id="{5F1CF58E-C627-4A4A-8B91-B65AC9C8BD8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2"/>
          <p:cNvSpPr>
            <a:spLocks noGrp="1"/>
          </p:cNvSpPr>
          <p:nvPr>
            <p:ph type="sldNum" sz="quarter" idx="10"/>
          </p:nvPr>
        </p:nvSpPr>
        <p:spPr/>
        <p:txBody>
          <a:bodyPr/>
          <a:lstStyle>
            <a:lvl1pPr>
              <a:defRPr/>
            </a:lvl1pPr>
          </a:lstStyle>
          <a:p>
            <a:pPr>
              <a:defRPr/>
            </a:pPr>
            <a:fld id="{1DA147AF-0A0A-41EF-9886-337B87DF6F3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2"/>
          <p:cNvSpPr>
            <a:spLocks noGrp="1"/>
          </p:cNvSpPr>
          <p:nvPr>
            <p:ph type="sldNum" sz="quarter" idx="10"/>
          </p:nvPr>
        </p:nvSpPr>
        <p:spPr/>
        <p:txBody>
          <a:bodyPr/>
          <a:lstStyle>
            <a:lvl1pPr>
              <a:defRPr/>
            </a:lvl1pPr>
          </a:lstStyle>
          <a:p>
            <a:pPr>
              <a:defRPr/>
            </a:pPr>
            <a:fld id="{CAA3A71F-4D70-42E9-9572-DA12229D8BDB}"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15950"/>
            <a:ext cx="8229600" cy="6921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Page Title</a:t>
            </a:r>
          </a:p>
        </p:txBody>
      </p:sp>
      <p:sp>
        <p:nvSpPr>
          <p:cNvPr id="1027" name="Text Placeholder 2"/>
          <p:cNvSpPr>
            <a:spLocks noGrp="1"/>
          </p:cNvSpPr>
          <p:nvPr>
            <p:ph type="body" idx="1"/>
          </p:nvPr>
        </p:nvSpPr>
        <p:spPr bwMode="auto">
          <a:xfrm>
            <a:off x="457200" y="1673225"/>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Slide Number Placeholder 2"/>
          <p:cNvSpPr>
            <a:spLocks noGrp="1"/>
          </p:cNvSpPr>
          <p:nvPr>
            <p:ph type="sldNum" sz="quarter" idx="4"/>
          </p:nvPr>
        </p:nvSpPr>
        <p:spPr>
          <a:xfrm>
            <a:off x="6680200" y="6483350"/>
            <a:ext cx="2133600" cy="365125"/>
          </a:xfrm>
          <a:prstGeom prst="rect">
            <a:avLst/>
          </a:prstGeom>
        </p:spPr>
        <p:txBody>
          <a:bodyPr vert="horz" lIns="91440" tIns="45720" rIns="91440" bIns="45720" rtlCol="0" anchor="ctr"/>
          <a:lstStyle>
            <a:lvl1pPr algn="r">
              <a:defRPr sz="1200" b="0">
                <a:solidFill>
                  <a:schemeClr val="tx1">
                    <a:tint val="75000"/>
                  </a:schemeClr>
                </a:solidFill>
                <a:ea typeface="ＭＳ Ｐゴシック" charset="-128"/>
                <a:cs typeface="+mn-cs"/>
              </a:defRPr>
            </a:lvl1pPr>
          </a:lstStyle>
          <a:p>
            <a:pPr>
              <a:defRPr/>
            </a:pPr>
            <a:fld id="{20A663D2-F455-447F-A180-E3162FD1A90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0" r:id="rId1"/>
    <p:sldLayoutId id="2147483651" r:id="rId2"/>
    <p:sldLayoutId id="214748366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2800" b="1" kern="1200">
          <a:solidFill>
            <a:schemeClr val="tx1"/>
          </a:solidFill>
          <a:latin typeface="+mj-lt"/>
          <a:ea typeface="MS PGothic" pitchFamily="34" charset="-128"/>
          <a:cs typeface="ＭＳ Ｐゴシック" charset="-128"/>
        </a:defRPr>
      </a:lvl1pPr>
      <a:lvl2pPr algn="ctr" defTabSz="457200" rtl="0" eaLnBrk="0" fontAlgn="base" hangingPunct="0">
        <a:spcBef>
          <a:spcPct val="0"/>
        </a:spcBef>
        <a:spcAft>
          <a:spcPct val="0"/>
        </a:spcAft>
        <a:defRPr sz="2800" b="1">
          <a:solidFill>
            <a:schemeClr val="tx1"/>
          </a:solidFill>
          <a:latin typeface="Calibri" charset="0"/>
          <a:ea typeface="MS PGothic" pitchFamily="34" charset="-128"/>
          <a:cs typeface="ＭＳ Ｐゴシック" charset="-128"/>
        </a:defRPr>
      </a:lvl2pPr>
      <a:lvl3pPr algn="ctr" defTabSz="457200" rtl="0" eaLnBrk="0" fontAlgn="base" hangingPunct="0">
        <a:spcBef>
          <a:spcPct val="0"/>
        </a:spcBef>
        <a:spcAft>
          <a:spcPct val="0"/>
        </a:spcAft>
        <a:defRPr sz="2800" b="1">
          <a:solidFill>
            <a:schemeClr val="tx1"/>
          </a:solidFill>
          <a:latin typeface="Calibri" charset="0"/>
          <a:ea typeface="MS PGothic" pitchFamily="34" charset="-128"/>
          <a:cs typeface="ＭＳ Ｐゴシック" charset="-128"/>
        </a:defRPr>
      </a:lvl3pPr>
      <a:lvl4pPr algn="ctr" defTabSz="457200" rtl="0" eaLnBrk="0" fontAlgn="base" hangingPunct="0">
        <a:spcBef>
          <a:spcPct val="0"/>
        </a:spcBef>
        <a:spcAft>
          <a:spcPct val="0"/>
        </a:spcAft>
        <a:defRPr sz="2800" b="1">
          <a:solidFill>
            <a:schemeClr val="tx1"/>
          </a:solidFill>
          <a:latin typeface="Calibri" charset="0"/>
          <a:ea typeface="MS PGothic" pitchFamily="34" charset="-128"/>
          <a:cs typeface="ＭＳ Ｐゴシック" charset="-128"/>
        </a:defRPr>
      </a:lvl4pPr>
      <a:lvl5pPr algn="ctr" defTabSz="457200" rtl="0" eaLnBrk="0" fontAlgn="base" hangingPunct="0">
        <a:spcBef>
          <a:spcPct val="0"/>
        </a:spcBef>
        <a:spcAft>
          <a:spcPct val="0"/>
        </a:spcAft>
        <a:defRPr sz="2800" b="1">
          <a:solidFill>
            <a:schemeClr val="tx1"/>
          </a:solidFill>
          <a:latin typeface="Calibri" charset="0"/>
          <a:ea typeface="MS PGothic" pitchFamily="34" charset="-128"/>
          <a:cs typeface="ＭＳ Ｐゴシック" charset="-128"/>
        </a:defRPr>
      </a:lvl5pPr>
      <a:lvl6pPr marL="457200" algn="ctr" defTabSz="457200" rtl="0" eaLnBrk="1" fontAlgn="base" hangingPunct="1">
        <a:spcBef>
          <a:spcPct val="0"/>
        </a:spcBef>
        <a:spcAft>
          <a:spcPct val="0"/>
        </a:spcAft>
        <a:defRPr sz="2800" b="1">
          <a:solidFill>
            <a:schemeClr val="tx1"/>
          </a:solidFill>
          <a:latin typeface="Calibri" charset="0"/>
          <a:ea typeface="ＭＳ Ｐゴシック" charset="-128"/>
          <a:cs typeface="ＭＳ Ｐゴシック" charset="-128"/>
        </a:defRPr>
      </a:lvl6pPr>
      <a:lvl7pPr marL="914400" algn="ctr" defTabSz="457200" rtl="0" eaLnBrk="1" fontAlgn="base" hangingPunct="1">
        <a:spcBef>
          <a:spcPct val="0"/>
        </a:spcBef>
        <a:spcAft>
          <a:spcPct val="0"/>
        </a:spcAft>
        <a:defRPr sz="2800" b="1">
          <a:solidFill>
            <a:schemeClr val="tx1"/>
          </a:solidFill>
          <a:latin typeface="Calibri" charset="0"/>
          <a:ea typeface="ＭＳ Ｐゴシック" charset="-128"/>
          <a:cs typeface="ＭＳ Ｐゴシック" charset="-128"/>
        </a:defRPr>
      </a:lvl7pPr>
      <a:lvl8pPr marL="1371600" algn="ctr" defTabSz="457200" rtl="0" eaLnBrk="1" fontAlgn="base" hangingPunct="1">
        <a:spcBef>
          <a:spcPct val="0"/>
        </a:spcBef>
        <a:spcAft>
          <a:spcPct val="0"/>
        </a:spcAft>
        <a:defRPr sz="2800" b="1">
          <a:solidFill>
            <a:schemeClr val="tx1"/>
          </a:solidFill>
          <a:latin typeface="Calibri" charset="0"/>
          <a:ea typeface="ＭＳ Ｐゴシック" charset="-128"/>
          <a:cs typeface="ＭＳ Ｐゴシック" charset="-128"/>
        </a:defRPr>
      </a:lvl8pPr>
      <a:lvl9pPr marL="1828800" algn="ctr" defTabSz="457200" rtl="0" eaLnBrk="1" fontAlgn="base" hangingPunct="1">
        <a:spcBef>
          <a:spcPct val="0"/>
        </a:spcBef>
        <a:spcAft>
          <a:spcPct val="0"/>
        </a:spcAft>
        <a:defRPr sz="2800" b="1">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16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1</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algn="ctr" eaLnBrk="1" hangingPunct="1">
              <a:buNone/>
            </a:pPr>
            <a:r>
              <a:rPr lang="en-US" sz="4000" dirty="0"/>
              <a:t>Diversity, Pluralism and Tolerance:</a:t>
            </a:r>
          </a:p>
          <a:p>
            <a:pPr marL="0" indent="0" algn="ctr" eaLnBrk="1" hangingPunct="1">
              <a:buNone/>
            </a:pPr>
            <a:r>
              <a:rPr lang="en-US" sz="4000" dirty="0"/>
              <a:t>The Roots of Economic Progress? </a:t>
            </a:r>
            <a:endParaRPr lang="en-US" sz="2000" dirty="0"/>
          </a:p>
          <a:p>
            <a:pPr marL="0" indent="0" eaLnBrk="1" hangingPunct="1">
              <a:buNone/>
            </a:pPr>
            <a:endParaRPr lang="en-US" sz="1700" dirty="0"/>
          </a:p>
          <a:p>
            <a:pPr marL="0" indent="0" eaLnBrk="1" hangingPunct="1">
              <a:buNone/>
            </a:pPr>
            <a:endParaRPr lang="en-US" sz="1700" dirty="0"/>
          </a:p>
          <a:p>
            <a:pPr marL="0" indent="0" eaLnBrk="1" hangingPunct="1">
              <a:buNone/>
            </a:pPr>
            <a:endParaRPr lang="en-US" sz="1700" dirty="0"/>
          </a:p>
          <a:p>
            <a:pPr marL="0" indent="0" eaLnBrk="1" hangingPunct="1">
              <a:buNone/>
            </a:pPr>
            <a:endParaRPr lang="en-US" sz="1700" dirty="0"/>
          </a:p>
          <a:p>
            <a:pPr marL="0" indent="0" eaLnBrk="1" hangingPunct="1">
              <a:buNone/>
            </a:pPr>
            <a:r>
              <a:rPr lang="en-US" sz="1700" dirty="0"/>
              <a:t>Joel Mokyr</a:t>
            </a:r>
          </a:p>
          <a:p>
            <a:pPr marL="0" indent="0" eaLnBrk="1" hangingPunct="1">
              <a:buNone/>
            </a:pPr>
            <a:r>
              <a:rPr lang="en-US" sz="1700" dirty="0"/>
              <a:t>Departments of Economics and History</a:t>
            </a:r>
          </a:p>
          <a:p>
            <a:pPr marL="0" indent="0" eaLnBrk="1" hangingPunct="1">
              <a:buNone/>
            </a:pPr>
            <a:r>
              <a:rPr lang="en-US" sz="1700" dirty="0"/>
              <a:t>Northwestern University </a:t>
            </a:r>
          </a:p>
          <a:p>
            <a:pPr marL="0" indent="0" eaLnBrk="1" hangingPunct="1">
              <a:buNone/>
            </a:pPr>
            <a:r>
              <a:rPr lang="en-US" sz="1700" dirty="0" err="1"/>
              <a:t>Eitan</a:t>
            </a:r>
            <a:r>
              <a:rPr lang="en-US" sz="1700" dirty="0"/>
              <a:t> </a:t>
            </a:r>
            <a:r>
              <a:rPr lang="en-US" sz="1700" dirty="0" err="1"/>
              <a:t>Berglas</a:t>
            </a:r>
            <a:r>
              <a:rPr lang="en-US" sz="1700" dirty="0"/>
              <a:t> School of Economics </a:t>
            </a:r>
          </a:p>
          <a:p>
            <a:pPr marL="0" indent="0" eaLnBrk="1" hangingPunct="1">
              <a:buNone/>
            </a:pPr>
            <a:r>
              <a:rPr lang="en-US" sz="1700" dirty="0"/>
              <a:t>University of Tel Aviv</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1</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1587723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10</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The economic benefit of diversity is not a new idea.</a:t>
            </a:r>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Thomas Aquinas argued in the 13</a:t>
            </a:r>
            <a:r>
              <a:rPr lang="en-US" sz="2400" baseline="30000" dirty="0"/>
              <a:t>th</a:t>
            </a:r>
            <a:r>
              <a:rPr lang="en-US" sz="2400" dirty="0"/>
              <a:t> century that diversity among creatures was necessary in order that "the divine goodness might the more perfectly be bestowed on things" and adds "there should be diversity among them, so that what could not be perfectly represented by one single thing, might be more perfectly represented in various ways by things of various kinds.“ </a:t>
            </a:r>
          </a:p>
          <a:p>
            <a:pPr marL="0" indent="0" eaLnBrk="1" hangingPunct="1">
              <a:buNone/>
            </a:pPr>
            <a:endParaRPr lang="en-US" sz="2400" dirty="0"/>
          </a:p>
          <a:p>
            <a:pPr marL="0" indent="0" eaLnBrk="1" hangingPunct="1">
              <a:buNone/>
            </a:pPr>
            <a:endParaRPr lang="en-US" sz="2400" dirty="0"/>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10</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433802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11</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Recombination and Synergy</a:t>
            </a:r>
          </a:p>
        </p:txBody>
      </p:sp>
      <p:sp>
        <p:nvSpPr>
          <p:cNvPr id="111619" name="Content Placeholder 2"/>
          <p:cNvSpPr>
            <a:spLocks noGrp="1"/>
          </p:cNvSpPr>
          <p:nvPr>
            <p:ph idx="4294967295"/>
          </p:nvPr>
        </p:nvSpPr>
        <p:spPr>
          <a:xfrm>
            <a:off x="249383" y="1133061"/>
            <a:ext cx="8683020" cy="5191539"/>
          </a:xfrm>
        </p:spPr>
        <p:txBody>
          <a:bodyPr>
            <a:normAutofit/>
          </a:bodyPr>
          <a:lstStyle/>
          <a:p>
            <a:pPr marL="0" indent="0" eaLnBrk="1" hangingPunct="1">
              <a:buNone/>
            </a:pPr>
            <a:r>
              <a:rPr lang="en-US" sz="2400" dirty="0"/>
              <a:t>When by recombining two hitherto disjoint ideas or cultural features, we get something new and much better than the two previous elements (“synergy”). </a:t>
            </a:r>
          </a:p>
          <a:p>
            <a:pPr marL="0" indent="0" eaLnBrk="1" hangingPunct="1">
              <a:buNone/>
            </a:pPr>
            <a:r>
              <a:rPr lang="en-US" sz="2400" dirty="0"/>
              <a:t>Much of technological progress is not so much due to new ideas but the recombination or hybridization of existing ideas in new combinations (Weitzman, 1998). Hence the larger the reservoir, the better. </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11</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4871989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12</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What, then, is pluralism? </a:t>
            </a:r>
          </a:p>
        </p:txBody>
      </p:sp>
      <p:sp>
        <p:nvSpPr>
          <p:cNvPr id="111619" name="Content Placeholder 2"/>
          <p:cNvSpPr>
            <a:spLocks noGrp="1"/>
          </p:cNvSpPr>
          <p:nvPr>
            <p:ph idx="4294967295"/>
          </p:nvPr>
        </p:nvSpPr>
        <p:spPr>
          <a:xfrm>
            <a:off x="161925" y="1128713"/>
            <a:ext cx="8770478" cy="5248275"/>
          </a:xfrm>
        </p:spPr>
        <p:txBody>
          <a:bodyPr>
            <a:normAutofit lnSpcReduction="10000"/>
          </a:bodyPr>
          <a:lstStyle/>
          <a:p>
            <a:pPr marL="0" indent="0" eaLnBrk="1" hangingPunct="1">
              <a:buNone/>
            </a:pPr>
            <a:r>
              <a:rPr lang="en-US" sz="2400" b="1" dirty="0"/>
              <a:t>Pluralism</a:t>
            </a:r>
            <a:r>
              <a:rPr lang="en-US" sz="2400" dirty="0"/>
              <a:t> is about the </a:t>
            </a:r>
            <a:r>
              <a:rPr lang="en-US" sz="2400" i="1" dirty="0"/>
              <a:t>institutions</a:t>
            </a:r>
            <a:r>
              <a:rPr lang="en-US" sz="2400" dirty="0"/>
              <a:t> (in the </a:t>
            </a:r>
            <a:r>
              <a:rPr lang="en-US" sz="2400" dirty="0" err="1"/>
              <a:t>Northian</a:t>
            </a:r>
            <a:r>
              <a:rPr lang="en-US" sz="2400" dirty="0"/>
              <a:t> sense) that support peaceful co-existence and cooperation between groups that are different in some definable way; in the limiting case it is embodied in “</a:t>
            </a:r>
            <a:r>
              <a:rPr lang="en-US" sz="2400" i="1" dirty="0"/>
              <a:t>de pluribus unum</a:t>
            </a:r>
            <a:r>
              <a:rPr lang="en-US" sz="2400" dirty="0"/>
              <a:t>”: groups of different qualities can form a cooperative equilibrium and form a single unit for specific purposes while retaining their different traits. </a:t>
            </a:r>
          </a:p>
          <a:p>
            <a:pPr marL="0" indent="0" eaLnBrk="1" hangingPunct="1">
              <a:buNone/>
            </a:pPr>
            <a:endParaRPr lang="en-US" sz="2400" dirty="0"/>
          </a:p>
          <a:p>
            <a:pPr marL="0" indent="0" eaLnBrk="1" hangingPunct="1">
              <a:buNone/>
            </a:pPr>
            <a:r>
              <a:rPr lang="en-US" sz="2400" dirty="0"/>
              <a:t>In the context of the new institutional economics, it is a set of institutions that enables cooperative and peaceful diversity and is thus likely Pareto-improving: absence of a state religion, multiple official languages, color-blind institutions. Pluralism permits behaviors and beliefs that may be abhorrent to others but are allowed  by pluralist institutions as long as they are victimless (create no externalities). </a:t>
            </a:r>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12</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1331168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13</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Tolerance</a:t>
            </a:r>
          </a:p>
        </p:txBody>
      </p:sp>
      <p:sp>
        <p:nvSpPr>
          <p:cNvPr id="111619" name="Content Placeholder 2"/>
          <p:cNvSpPr>
            <a:spLocks noGrp="1"/>
          </p:cNvSpPr>
          <p:nvPr>
            <p:ph idx="4294967295"/>
          </p:nvPr>
        </p:nvSpPr>
        <p:spPr>
          <a:xfrm>
            <a:off x="249383" y="857839"/>
            <a:ext cx="8683020" cy="5678692"/>
          </a:xfrm>
        </p:spPr>
        <p:txBody>
          <a:bodyPr>
            <a:normAutofit/>
          </a:bodyPr>
          <a:lstStyle/>
          <a:p>
            <a:pPr marL="0" indent="0" eaLnBrk="1" hangingPunct="1">
              <a:buNone/>
            </a:pPr>
            <a:r>
              <a:rPr lang="en-US" sz="2400" b="1" dirty="0"/>
              <a:t>Tolerance:</a:t>
            </a:r>
          </a:p>
          <a:p>
            <a:pPr marL="0" indent="0" eaLnBrk="1" hangingPunct="1">
              <a:buNone/>
            </a:pPr>
            <a:r>
              <a:rPr lang="en-US" sz="2400" dirty="0"/>
              <a:t>The </a:t>
            </a:r>
            <a:r>
              <a:rPr lang="en-US" sz="2400" i="1" dirty="0"/>
              <a:t>cultural</a:t>
            </a:r>
            <a:r>
              <a:rPr lang="en-US" sz="2400" dirty="0"/>
              <a:t> foundation of pluralism. It measures </a:t>
            </a:r>
            <a:r>
              <a:rPr lang="en-US" sz="2400" b="1" dirty="0"/>
              <a:t>preferences</a:t>
            </a:r>
            <a:r>
              <a:rPr lang="en-US" sz="2400" dirty="0"/>
              <a:t>: how much do we care about what others believe or what they look like. </a:t>
            </a:r>
          </a:p>
          <a:p>
            <a:pPr marL="0" indent="0" eaLnBrk="1" hangingPunct="1">
              <a:buNone/>
            </a:pPr>
            <a:endParaRPr lang="en-US" sz="2400" dirty="0"/>
          </a:p>
          <a:p>
            <a:pPr marL="0" indent="0" eaLnBrk="1" hangingPunct="1">
              <a:buNone/>
            </a:pPr>
            <a:r>
              <a:rPr lang="en-US" sz="2400" dirty="0"/>
              <a:t>In the limit, </a:t>
            </a:r>
            <a:r>
              <a:rPr lang="en-US" sz="2400" i="1" dirty="0"/>
              <a:t>perfect</a:t>
            </a:r>
            <a:r>
              <a:rPr lang="en-US" sz="2400" dirty="0"/>
              <a:t> tolerance means we are utterly indifferent to the traits of others, and we don’t care what they  </a:t>
            </a:r>
            <a:r>
              <a:rPr lang="en-US" sz="2400" i="1" dirty="0"/>
              <a:t>believe</a:t>
            </a:r>
            <a:r>
              <a:rPr lang="en-US" sz="2400" dirty="0"/>
              <a:t> as long as they do not </a:t>
            </a:r>
            <a:r>
              <a:rPr lang="en-US" sz="2400" i="1" dirty="0"/>
              <a:t>act</a:t>
            </a:r>
            <a:r>
              <a:rPr lang="en-US" sz="2400" dirty="0"/>
              <a:t> on it and create negative externalities. </a:t>
            </a:r>
          </a:p>
          <a:p>
            <a:pPr marL="0" indent="0" eaLnBrk="1" hangingPunct="1">
              <a:buNone/>
            </a:pPr>
            <a:endParaRPr lang="en-US" sz="2400" dirty="0"/>
          </a:p>
          <a:p>
            <a:pPr marL="0" indent="0" eaLnBrk="1" hangingPunct="1">
              <a:buNone/>
            </a:pPr>
            <a:r>
              <a:rPr lang="en-US" sz="2400" dirty="0"/>
              <a:t>It measures a willingness to “let a hundred flowers bloom.”</a:t>
            </a:r>
          </a:p>
          <a:p>
            <a:pPr marL="0" indent="0" eaLnBrk="1" hangingPunct="1">
              <a:buNone/>
            </a:pPr>
            <a:endParaRPr lang="en-US" sz="2400" dirty="0"/>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13</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379725"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Conference 2024</a:t>
            </a:r>
          </a:p>
        </p:txBody>
      </p:sp>
    </p:spTree>
    <p:extLst>
      <p:ext uri="{BB962C8B-B14F-4D97-AF65-F5344CB8AC3E}">
        <p14:creationId xmlns:p14="http://schemas.microsoft.com/office/powerpoint/2010/main" val="3386975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14</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p:cNvSpPr>
            <a:spLocks noGrp="1"/>
          </p:cNvSpPr>
          <p:nvPr>
            <p:ph idx="4294967295"/>
          </p:nvPr>
        </p:nvSpPr>
        <p:spPr>
          <a:xfrm>
            <a:off x="249383" y="1013619"/>
            <a:ext cx="8683020" cy="4923631"/>
          </a:xfrm>
        </p:spPr>
        <p:txBody>
          <a:bodyPr>
            <a:normAutofit/>
          </a:bodyPr>
          <a:lstStyle/>
          <a:p>
            <a:pPr marL="0" indent="0" eaLnBrk="1" hangingPunct="1">
              <a:buNone/>
            </a:pPr>
            <a:endParaRPr lang="en-US" sz="2400" dirty="0"/>
          </a:p>
          <a:p>
            <a:pPr marL="0" indent="0" eaLnBrk="1" hangingPunct="1">
              <a:buNone/>
            </a:pPr>
            <a:r>
              <a:rPr lang="en-US" sz="2400" b="1" dirty="0"/>
              <a:t>Remark: </a:t>
            </a:r>
            <a:r>
              <a:rPr lang="en-US" sz="2400" dirty="0"/>
              <a:t>It is highly unlikely that such an ideal tolerant society will ever be attained: we have been hardwired by evolution for </a:t>
            </a:r>
            <a:r>
              <a:rPr lang="en-US" sz="2400" b="1" dirty="0"/>
              <a:t>homophily</a:t>
            </a:r>
            <a:r>
              <a:rPr lang="en-US" sz="2400" dirty="0"/>
              <a:t> (e.g., Fu, Nowak, Christakis, and Fowler, 2012), and while heterophily is observed when there are strong complementarities or symbioses, homophily is far more common. </a:t>
            </a:r>
          </a:p>
          <a:p>
            <a:pPr marL="0" indent="0" eaLnBrk="1" hangingPunct="1">
              <a:buNone/>
            </a:pPr>
            <a:endParaRPr lang="en-US" sz="2400" dirty="0"/>
          </a:p>
          <a:p>
            <a:pPr marL="0" indent="0" eaLnBrk="1" hangingPunct="1">
              <a:buNone/>
            </a:pPr>
            <a:r>
              <a:rPr lang="en-US" sz="2400" dirty="0"/>
              <a:t>One expert (Christakis, 2023) wrote recently that “The evolution of cooperation [within the in-group] requires out-group hatred. Which is really sad.”</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14</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379725"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Conference 2024</a:t>
            </a:r>
          </a:p>
        </p:txBody>
      </p:sp>
    </p:spTree>
    <p:extLst>
      <p:ext uri="{BB962C8B-B14F-4D97-AF65-F5344CB8AC3E}">
        <p14:creationId xmlns:p14="http://schemas.microsoft.com/office/powerpoint/2010/main" val="15986085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15</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This is why pluralist institutions are so important</a:t>
            </a:r>
          </a:p>
        </p:txBody>
      </p:sp>
      <p:sp>
        <p:nvSpPr>
          <p:cNvPr id="111619" name="Content Placeholder 2"/>
          <p:cNvSpPr>
            <a:spLocks noGrp="1"/>
          </p:cNvSpPr>
          <p:nvPr>
            <p:ph idx="4294967295"/>
          </p:nvPr>
        </p:nvSpPr>
        <p:spPr>
          <a:xfrm>
            <a:off x="249383" y="1094583"/>
            <a:ext cx="8683020" cy="4842668"/>
          </a:xfrm>
        </p:spPr>
        <p:txBody>
          <a:bodyPr>
            <a:normAutofit lnSpcReduction="10000"/>
          </a:bodyPr>
          <a:lstStyle/>
          <a:p>
            <a:pPr marL="0" indent="0" eaLnBrk="1" hangingPunct="1">
              <a:buNone/>
            </a:pPr>
            <a:r>
              <a:rPr lang="en-US" sz="2400" dirty="0"/>
              <a:t>Pluralist institutions can be seen as  “civilizing agents” --- they prevent intolerant and bigoted people from acting on their aversions and  instincts and overcome their “natural” proclivity to be suspicious of others who look, behave, think, or talk differently and not act on their heterophobia (“dislike” of such people). This will allow for diversity to be a more salutary force. </a:t>
            </a:r>
          </a:p>
          <a:p>
            <a:pPr marL="0" indent="0" eaLnBrk="1" hangingPunct="1">
              <a:buNone/>
            </a:pPr>
            <a:endParaRPr lang="en-US" sz="2400" dirty="0"/>
          </a:p>
          <a:p>
            <a:pPr marL="0" indent="0" eaLnBrk="1" hangingPunct="1">
              <a:buNone/>
            </a:pPr>
            <a:r>
              <a:rPr lang="en-US" sz="2400" dirty="0"/>
              <a:t>Moreover: pluralism may affect tolerance: The well-known existence of feedback from institutions to preferences implies that the preferences may eventually change and become more tolerant. If individuals are socialized in a society that has strong pluralist institutions, they are likely </a:t>
            </a:r>
            <a:r>
              <a:rPr lang="en-US" sz="2400" i="1" dirty="0"/>
              <a:t>internalize</a:t>
            </a:r>
            <a:r>
              <a:rPr lang="en-US" sz="2400" dirty="0"/>
              <a:t> those norms in their preferences and become more tolerant. </a:t>
            </a:r>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15</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379725"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Conference 2024</a:t>
            </a:r>
          </a:p>
        </p:txBody>
      </p:sp>
    </p:spTree>
    <p:extLst>
      <p:ext uri="{BB962C8B-B14F-4D97-AF65-F5344CB8AC3E}">
        <p14:creationId xmlns:p14="http://schemas.microsoft.com/office/powerpoint/2010/main" val="917891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16</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The mother of all pluralist institutions</a:t>
            </a:r>
          </a:p>
        </p:txBody>
      </p:sp>
      <p:pic>
        <p:nvPicPr>
          <p:cNvPr id="3" name="Content Placeholder 2">
            <a:extLst>
              <a:ext uri="{FF2B5EF4-FFF2-40B4-BE49-F238E27FC236}">
                <a16:creationId xmlns:a16="http://schemas.microsoft.com/office/drawing/2014/main" id="{13235236-F84F-3D4E-0D56-0EB9FD5DBD46}"/>
              </a:ext>
            </a:extLst>
          </p:cNvPr>
          <p:cNvPicPr>
            <a:picLocks noGrp="1" noChangeAspect="1"/>
          </p:cNvPicPr>
          <p:nvPr>
            <p:ph idx="4294967295"/>
          </p:nvPr>
        </p:nvPicPr>
        <p:blipFill>
          <a:blip r:embed="rId3"/>
          <a:stretch>
            <a:fillRect/>
          </a:stretch>
        </p:blipFill>
        <p:spPr>
          <a:xfrm>
            <a:off x="249238" y="2432735"/>
            <a:ext cx="8683625" cy="2467192"/>
          </a:xfrm>
        </p:spPr>
      </p:pic>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16</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85612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17</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Digression: Is Cultural Pluralism invariably desirable?</a:t>
            </a:r>
          </a:p>
        </p:txBody>
      </p:sp>
      <p:sp>
        <p:nvSpPr>
          <p:cNvPr id="111619" name="Content Placeholder 2"/>
          <p:cNvSpPr>
            <a:spLocks noGrp="1"/>
          </p:cNvSpPr>
          <p:nvPr>
            <p:ph idx="4294967295"/>
          </p:nvPr>
        </p:nvSpPr>
        <p:spPr>
          <a:xfrm>
            <a:off x="249383" y="1013619"/>
            <a:ext cx="8683020" cy="5264633"/>
          </a:xfrm>
        </p:spPr>
        <p:txBody>
          <a:bodyPr>
            <a:normAutofit/>
          </a:bodyPr>
          <a:lstStyle/>
          <a:p>
            <a:pPr marL="0" indent="0" eaLnBrk="1" hangingPunct="1">
              <a:buNone/>
            </a:pPr>
            <a:r>
              <a:rPr lang="en-US" sz="2400" dirty="0"/>
              <a:t>Religious or intellectual tolerance are the foundation of pluralist institutions that allow people to “enjoy” highly diverse and heterodox beliefs and behaviors even if others reject them (e.g., paganism, drug use, sexual behaviors, the wearing of religious attires such as hijabs, </a:t>
            </a:r>
            <a:r>
              <a:rPr lang="en-US" sz="2400" dirty="0" err="1"/>
              <a:t>yarmoolkas</a:t>
            </a:r>
            <a:r>
              <a:rPr lang="en-US" sz="2400" dirty="0"/>
              <a:t>, tattoos, various forms of eccentricity).</a:t>
            </a:r>
          </a:p>
          <a:p>
            <a:pPr marL="0" indent="0" eaLnBrk="1" hangingPunct="1">
              <a:buNone/>
            </a:pPr>
            <a:endParaRPr lang="en-US" sz="2400" dirty="0"/>
          </a:p>
          <a:p>
            <a:pPr marL="0" indent="0" eaLnBrk="1" hangingPunct="1">
              <a:buNone/>
            </a:pPr>
            <a:r>
              <a:rPr lang="en-US" sz="2400" dirty="0"/>
              <a:t>But how do we deal with fake and malicious beliefs such as holocaust denial, Satanic worship, or racist and eugenicist doctrines?  </a:t>
            </a:r>
          </a:p>
          <a:p>
            <a:pPr marL="0" indent="0" eaLnBrk="1" hangingPunct="1">
              <a:buNone/>
            </a:pPr>
            <a:endParaRPr lang="en-US" sz="2400" dirty="0"/>
          </a:p>
          <a:p>
            <a:pPr marL="0" indent="0" eaLnBrk="1" hangingPunct="1">
              <a:buNone/>
            </a:pPr>
            <a:endParaRPr lang="en-US" sz="2400" dirty="0"/>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17</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3767633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18</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In defense of crackpots and conspiracy theories</a:t>
            </a:r>
          </a:p>
        </p:txBody>
      </p:sp>
      <p:sp>
        <p:nvSpPr>
          <p:cNvPr id="111619" name="Content Placeholder 2"/>
          <p:cNvSpPr>
            <a:spLocks noGrp="1"/>
          </p:cNvSpPr>
          <p:nvPr>
            <p:ph idx="4294967295"/>
          </p:nvPr>
        </p:nvSpPr>
        <p:spPr>
          <a:xfrm>
            <a:off x="249383" y="857250"/>
            <a:ext cx="8683020" cy="5553075"/>
          </a:xfrm>
        </p:spPr>
        <p:txBody>
          <a:bodyPr>
            <a:normAutofit/>
          </a:bodyPr>
          <a:lstStyle/>
          <a:p>
            <a:pPr marL="0" indent="0" eaLnBrk="1" hangingPunct="1">
              <a:buNone/>
            </a:pPr>
            <a:r>
              <a:rPr lang="en-US" sz="2400" dirty="0"/>
              <a:t>At some level this may seem innocuous, why care if others believe in conspiracy theories or nutty interpretations of the universe?</a:t>
            </a:r>
          </a:p>
          <a:p>
            <a:pPr marL="0" indent="0" eaLnBrk="1" hangingPunct="1">
              <a:buNone/>
            </a:pPr>
            <a:r>
              <a:rPr lang="en-US" sz="2400" dirty="0"/>
              <a:t>For example, what kind of harm is caused if some people believe that the earth is only 5,782 years old and that dinosaurs coexisted with humans? Moreover, even if 99.9 % of all crackpot theories are just that, we can never be wholly sure that a tiny fraction of them may not have some unsuspected value.</a:t>
            </a:r>
          </a:p>
          <a:p>
            <a:pPr marL="0" indent="0" eaLnBrk="1" hangingPunct="1">
              <a:buNone/>
            </a:pPr>
            <a:endParaRPr lang="en-US" sz="2400" dirty="0"/>
          </a:p>
          <a:p>
            <a:pPr marL="0" indent="0" eaLnBrk="1" hangingPunct="1">
              <a:buNone/>
            </a:pPr>
            <a:r>
              <a:rPr lang="en-US" sz="2400" dirty="0"/>
              <a:t>The only condition is that they are victimless and don’t break the law when acting on it. That said, victimless ness and laws delineating between free speech and hate speech, for example, remain a gray area. Hence pluralist institutions are always and everywhere a “second best” outcome.</a:t>
            </a:r>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18</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552571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19</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algn="ctr" eaLnBrk="1" hangingPunct="1">
              <a:buNone/>
            </a:pPr>
            <a:r>
              <a:rPr lang="en-US" sz="3600" dirty="0"/>
              <a:t>Now to the main question: </a:t>
            </a:r>
          </a:p>
          <a:p>
            <a:pPr marL="0" indent="0" algn="ctr" eaLnBrk="1" hangingPunct="1">
              <a:buNone/>
            </a:pPr>
            <a:r>
              <a:rPr lang="en-US" sz="3600" dirty="0"/>
              <a:t> Is (and was) diversity good for the economy? </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19</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3801949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2</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239303" y="215344"/>
            <a:ext cx="8229600" cy="692150"/>
          </a:xfrm>
        </p:spPr>
        <p:txBody>
          <a:bodyPr/>
          <a:lstStyle/>
          <a:p>
            <a:pPr eaLnBrk="1" hangingPunct="1"/>
            <a:r>
              <a:rPr lang="en-US" dirty="0"/>
              <a:t>Is Diversity a “good thing”?</a:t>
            </a:r>
          </a:p>
        </p:txBody>
      </p:sp>
      <p:sp>
        <p:nvSpPr>
          <p:cNvPr id="111619" name="Content Placeholder 2"/>
          <p:cNvSpPr>
            <a:spLocks noGrp="1"/>
          </p:cNvSpPr>
          <p:nvPr>
            <p:ph idx="4294967295"/>
          </p:nvPr>
        </p:nvSpPr>
        <p:spPr>
          <a:xfrm>
            <a:off x="352424" y="907495"/>
            <a:ext cx="8561085" cy="5575856"/>
          </a:xfrm>
        </p:spPr>
        <p:txBody>
          <a:bodyPr>
            <a:normAutofit fontScale="92500" lnSpcReduction="20000"/>
          </a:bodyPr>
          <a:lstStyle/>
          <a:p>
            <a:pPr marL="0" indent="0" eaLnBrk="1" hangingPunct="1">
              <a:buNone/>
            </a:pPr>
            <a:r>
              <a:rPr lang="en-US" sz="2400" dirty="0"/>
              <a:t>Diversity is widely seen as a desirable objective. Universities have “diversity officers” whose job it is to increase diversity and encourage the inclusion of under-represented minorities.</a:t>
            </a:r>
          </a:p>
          <a:p>
            <a:pPr marL="0" indent="0" eaLnBrk="1" hangingPunct="1">
              <a:buNone/>
            </a:pPr>
            <a:endParaRPr lang="en-US" sz="2400" dirty="0"/>
          </a:p>
          <a:p>
            <a:pPr marL="0" indent="0" eaLnBrk="1" hangingPunct="1">
              <a:buNone/>
            </a:pPr>
            <a:r>
              <a:rPr lang="en-US" sz="2400" dirty="0"/>
              <a:t>This policy has two sources of support, one is based on ethics, the other is about efficiency. </a:t>
            </a:r>
          </a:p>
          <a:p>
            <a:pPr marL="0" indent="0" eaLnBrk="1" hangingPunct="1">
              <a:buNone/>
            </a:pPr>
            <a:endParaRPr lang="en-US" sz="2400" dirty="0"/>
          </a:p>
          <a:p>
            <a:pPr marL="457200" indent="-457200" eaLnBrk="1" hangingPunct="1">
              <a:buAutoNum type="arabicPeriod"/>
            </a:pPr>
            <a:r>
              <a:rPr lang="en-US" sz="2400" dirty="0"/>
              <a:t>The idea that low diversity is the result of sins of the past such as colonialism and racism that have led to systemic discrimination  against some groups that are now under-represented. Hence fairness and justice demand that these  be addressed.</a:t>
            </a:r>
          </a:p>
          <a:p>
            <a:pPr marL="457200" indent="-457200" eaLnBrk="1" hangingPunct="1">
              <a:buAutoNum type="arabicPeriod"/>
            </a:pPr>
            <a:endParaRPr lang="en-US" sz="2400" dirty="0"/>
          </a:p>
          <a:p>
            <a:pPr marL="457200" indent="-457200" eaLnBrk="1" hangingPunct="1">
              <a:buAutoNum type="arabicPeriod"/>
            </a:pPr>
            <a:r>
              <a:rPr lang="en-US" sz="2400" dirty="0"/>
              <a:t>The idea that, whatever its causes, low-diversity is </a:t>
            </a:r>
            <a:r>
              <a:rPr lang="en-US" sz="2400" b="1" dirty="0"/>
              <a:t>inefficient </a:t>
            </a:r>
            <a:r>
              <a:rPr lang="en-US" sz="2400" dirty="0"/>
              <a:t>and/or </a:t>
            </a:r>
            <a:r>
              <a:rPr lang="en-US" sz="2400" b="1" dirty="0"/>
              <a:t>impedes economic growth</a:t>
            </a:r>
            <a:r>
              <a:rPr lang="en-US" sz="2400" dirty="0"/>
              <a:t>. It is argued that diversity improves economic performance and stimulates creativity and growth by drawing on a larger variety of cultural material and thus increases the options for innovation and effective management and cooperation. </a:t>
            </a:r>
          </a:p>
          <a:p>
            <a:pPr marL="457200" indent="-457200" eaLnBrk="1" hangingPunct="1">
              <a:buAutoNum type="arabicPeriod"/>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2</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425923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20</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p:cNvSpPr>
            <a:spLocks noGrp="1"/>
          </p:cNvSpPr>
          <p:nvPr>
            <p:ph idx="4294967295"/>
          </p:nvPr>
        </p:nvSpPr>
        <p:spPr>
          <a:xfrm>
            <a:off x="249383" y="603315"/>
            <a:ext cx="8683020" cy="5637230"/>
          </a:xfrm>
        </p:spPr>
        <p:txBody>
          <a:bodyPr>
            <a:normAutofit fontScale="62500" lnSpcReduction="20000"/>
          </a:bodyPr>
          <a:lstStyle/>
          <a:p>
            <a:pPr marL="0" indent="0" eaLnBrk="1" hangingPunct="1">
              <a:buNone/>
            </a:pPr>
            <a:r>
              <a:rPr lang="en-US" sz="2900" b="1" dirty="0"/>
              <a:t>Here is a variation on what is known in the History of Technology as </a:t>
            </a:r>
            <a:r>
              <a:rPr lang="en-US" sz="2900" b="1" dirty="0" err="1"/>
              <a:t>Kranzberg’s</a:t>
            </a:r>
            <a:r>
              <a:rPr lang="en-US" sz="2900" b="1" dirty="0"/>
              <a:t> Law:</a:t>
            </a:r>
          </a:p>
          <a:p>
            <a:pPr marL="0" indent="0" eaLnBrk="1" hangingPunct="1">
              <a:buNone/>
            </a:pPr>
            <a:endParaRPr lang="en-US" sz="2900" b="1" dirty="0"/>
          </a:p>
          <a:p>
            <a:pPr marL="0" indent="0" eaLnBrk="1" hangingPunct="1">
              <a:buNone/>
            </a:pPr>
            <a:endParaRPr lang="en-US" sz="3200" b="1" dirty="0"/>
          </a:p>
          <a:p>
            <a:pPr marL="0" indent="0" eaLnBrk="1" hangingPunct="1">
              <a:buNone/>
            </a:pPr>
            <a:endParaRPr lang="en-US" sz="3200" b="1" dirty="0"/>
          </a:p>
          <a:p>
            <a:pPr marL="0" indent="0" eaLnBrk="1" hangingPunct="1">
              <a:buNone/>
            </a:pPr>
            <a:endParaRPr lang="en-US" sz="3200" b="1" dirty="0"/>
          </a:p>
          <a:p>
            <a:pPr marL="0" indent="0" eaLnBrk="1" hangingPunct="1">
              <a:buNone/>
            </a:pPr>
            <a:r>
              <a:rPr lang="en-US" sz="3200" b="1" dirty="0"/>
              <a:t>Adapted to the issue at hand, the variation is: </a:t>
            </a:r>
          </a:p>
          <a:p>
            <a:pPr marL="0" indent="0" eaLnBrk="1" hangingPunct="1">
              <a:buNone/>
            </a:pPr>
            <a:endParaRPr lang="en-US" sz="3200" b="1" dirty="0"/>
          </a:p>
          <a:p>
            <a:pPr marL="0" indent="0" eaLnBrk="1" hangingPunct="1">
              <a:buNone/>
            </a:pPr>
            <a:endParaRPr lang="en-US" sz="3200" b="1" dirty="0"/>
          </a:p>
          <a:p>
            <a:pPr marL="0" indent="0" eaLnBrk="1" hangingPunct="1">
              <a:buNone/>
            </a:pPr>
            <a:r>
              <a:rPr lang="en-US" sz="3800" b="1" dirty="0">
                <a:solidFill>
                  <a:srgbClr val="FF0000"/>
                </a:solidFill>
              </a:rPr>
              <a:t>Diversity is neither good nor bad, nor is it neutral</a:t>
            </a:r>
            <a:r>
              <a:rPr lang="en-US" sz="3800" dirty="0">
                <a:solidFill>
                  <a:srgbClr val="FF0000"/>
                </a:solidFill>
              </a:rPr>
              <a:t>.</a:t>
            </a:r>
            <a:r>
              <a:rPr lang="en-US" sz="3800" dirty="0"/>
              <a:t> </a:t>
            </a:r>
          </a:p>
          <a:p>
            <a:pPr marL="0" indent="0" eaLnBrk="1" hangingPunct="1">
              <a:buNone/>
            </a:pPr>
            <a:endParaRPr lang="en-US" sz="2400" dirty="0"/>
          </a:p>
          <a:p>
            <a:pPr marL="0" indent="0" eaLnBrk="1" hangingPunct="1">
              <a:buNone/>
            </a:pPr>
            <a:endParaRPr lang="en-US" sz="2400" dirty="0"/>
          </a:p>
          <a:p>
            <a:pPr marL="0" indent="0" eaLnBrk="1" hangingPunct="1">
              <a:buNone/>
            </a:pPr>
            <a:endParaRPr lang="en-US" sz="2400" dirty="0"/>
          </a:p>
          <a:p>
            <a:pPr marL="0" indent="0" eaLnBrk="1" hangingPunct="1">
              <a:buNone/>
            </a:pPr>
            <a:endParaRPr lang="en-US" sz="2400" dirty="0"/>
          </a:p>
          <a:p>
            <a:pPr marL="0" indent="0" eaLnBrk="1" hangingPunct="1">
              <a:buNone/>
            </a:pPr>
            <a:endParaRPr lang="en-US" sz="2400" dirty="0"/>
          </a:p>
          <a:p>
            <a:pPr marL="0" indent="0" eaLnBrk="1" hangingPunct="1">
              <a:buNone/>
            </a:pPr>
            <a:endParaRPr lang="en-US" sz="2400" dirty="0"/>
          </a:p>
          <a:p>
            <a:pPr marL="0" indent="0" eaLnBrk="1" hangingPunct="1">
              <a:buNone/>
            </a:pPr>
            <a:r>
              <a:rPr lang="en-US" sz="3800" b="1" dirty="0"/>
              <a:t>What does that even mean? </a:t>
            </a:r>
          </a:p>
          <a:p>
            <a:pPr marL="0" indent="0" eaLnBrk="1" hangingPunct="1">
              <a:buNone/>
            </a:pPr>
            <a:r>
              <a:rPr lang="en-US" sz="3800" b="1" dirty="0"/>
              <a:t>I interpret it to mean that, much like technology,  diversity has a substantial impact, but the direction of the effect depends on other factors. </a:t>
            </a:r>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20</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pic>
        <p:nvPicPr>
          <p:cNvPr id="3" name="Picture 2">
            <a:extLst>
              <a:ext uri="{FF2B5EF4-FFF2-40B4-BE49-F238E27FC236}">
                <a16:creationId xmlns:a16="http://schemas.microsoft.com/office/drawing/2014/main" id="{211E6772-53B7-4C0A-B734-93D389DE126E}"/>
              </a:ext>
            </a:extLst>
          </p:cNvPr>
          <p:cNvPicPr>
            <a:picLocks noChangeAspect="1"/>
          </p:cNvPicPr>
          <p:nvPr/>
        </p:nvPicPr>
        <p:blipFill>
          <a:blip r:embed="rId3"/>
          <a:stretch>
            <a:fillRect/>
          </a:stretch>
        </p:blipFill>
        <p:spPr>
          <a:xfrm>
            <a:off x="1348033" y="1249276"/>
            <a:ext cx="6447934" cy="822783"/>
          </a:xfrm>
          <a:prstGeom prst="rect">
            <a:avLst/>
          </a:prstGeom>
        </p:spPr>
      </p:pic>
      <p:pic>
        <p:nvPicPr>
          <p:cNvPr id="7" name="Picture 6">
            <a:extLst>
              <a:ext uri="{FF2B5EF4-FFF2-40B4-BE49-F238E27FC236}">
                <a16:creationId xmlns:a16="http://schemas.microsoft.com/office/drawing/2014/main" id="{A8E77B4B-7B95-412A-A15C-73DC1A49D800}"/>
              </a:ext>
            </a:extLst>
          </p:cNvPr>
          <p:cNvPicPr>
            <a:picLocks noChangeAspect="1"/>
          </p:cNvPicPr>
          <p:nvPr/>
        </p:nvPicPr>
        <p:blipFill>
          <a:blip r:embed="rId4"/>
          <a:stretch>
            <a:fillRect/>
          </a:stretch>
        </p:blipFill>
        <p:spPr>
          <a:xfrm>
            <a:off x="6895341" y="2307717"/>
            <a:ext cx="2605280" cy="2374433"/>
          </a:xfrm>
          <a:prstGeom prst="rect">
            <a:avLst/>
          </a:prstGeom>
        </p:spPr>
      </p:pic>
    </p:spTree>
    <p:extLst>
      <p:ext uri="{BB962C8B-B14F-4D97-AF65-F5344CB8AC3E}">
        <p14:creationId xmlns:p14="http://schemas.microsoft.com/office/powerpoint/2010/main" val="353786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6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1619">
                                            <p:txEl>
                                              <p:pRg st="8" end="8"/>
                                            </p:txEl>
                                          </p:spTgt>
                                        </p:tgtEl>
                                        <p:attrNameLst>
                                          <p:attrName>style.visibility</p:attrName>
                                        </p:attrNameLst>
                                      </p:cBhvr>
                                      <p:to>
                                        <p:strVal val="visible"/>
                                      </p:to>
                                    </p:set>
                                    <p:anim calcmode="lin" valueType="num">
                                      <p:cBhvr additive="base">
                                        <p:cTn id="27" dur="500" fill="hold"/>
                                        <p:tgtEl>
                                          <p:spTgt spid="111619">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161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1619">
                                            <p:txEl>
                                              <p:pRg st="15" end="1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1619">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21</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199" y="321469"/>
            <a:ext cx="8475203" cy="1179340"/>
          </a:xfrm>
        </p:spPr>
        <p:txBody>
          <a:bodyPr/>
          <a:lstStyle/>
          <a:p>
            <a:pPr eaLnBrk="1" hangingPunct="1"/>
            <a:r>
              <a:rPr lang="en-US" sz="3600" dirty="0"/>
              <a:t>Central proposition: </a:t>
            </a:r>
            <a:br>
              <a:rPr lang="en-US" dirty="0"/>
            </a:br>
            <a:endParaRPr lang="en-US" b="0" dirty="0"/>
          </a:p>
        </p:txBody>
      </p:sp>
      <p:sp>
        <p:nvSpPr>
          <p:cNvPr id="111619" name="Content Placeholder 2"/>
          <p:cNvSpPr>
            <a:spLocks noGrp="1"/>
          </p:cNvSpPr>
          <p:nvPr>
            <p:ph idx="4294967295"/>
          </p:nvPr>
        </p:nvSpPr>
        <p:spPr>
          <a:xfrm>
            <a:off x="249383" y="1394691"/>
            <a:ext cx="8683020" cy="4968402"/>
          </a:xfrm>
        </p:spPr>
        <p:txBody>
          <a:bodyPr>
            <a:normAutofit fontScale="92500" lnSpcReduction="10000"/>
          </a:bodyPr>
          <a:lstStyle/>
          <a:p>
            <a:pPr marL="0" indent="0" eaLnBrk="1" hangingPunct="1">
              <a:buNone/>
            </a:pPr>
            <a:r>
              <a:rPr lang="en-US" dirty="0"/>
              <a:t>The net economic effects of diversity are mediated by institutions.</a:t>
            </a:r>
          </a:p>
          <a:p>
            <a:pPr marL="0" indent="0" eaLnBrk="1" hangingPunct="1">
              <a:buNone/>
            </a:pPr>
            <a:endParaRPr lang="en-US" dirty="0"/>
          </a:p>
          <a:p>
            <a:pPr marL="0" indent="0" eaLnBrk="1" hangingPunct="1">
              <a:buNone/>
            </a:pPr>
            <a:r>
              <a:rPr lang="en-US" dirty="0"/>
              <a:t>In a regression setting, what would matter is the interaction term of institutions and diversity and its effect on economic performance.</a:t>
            </a:r>
          </a:p>
          <a:p>
            <a:pPr marL="0" indent="0" eaLnBrk="1" hangingPunct="1">
              <a:buNone/>
            </a:pPr>
            <a:endParaRPr lang="en-US" dirty="0"/>
          </a:p>
          <a:p>
            <a:pPr marL="0" indent="0" eaLnBrk="1" hangingPunct="1">
              <a:buNone/>
            </a:pPr>
            <a:r>
              <a:rPr lang="en-US" dirty="0"/>
              <a:t>In this sense diversity is similar to </a:t>
            </a:r>
            <a:r>
              <a:rPr lang="en-US" b="1" dirty="0"/>
              <a:t>natural resources</a:t>
            </a:r>
            <a:r>
              <a:rPr lang="en-US" dirty="0"/>
              <a:t>: are they a curse or a blessing? That depends on the institutions --- if the presence of natural resources is paired to good institutions, it leads to prosperity (Norway, Canada); if the institutions are bad, they may be a curse (Russia, Equatorial Guinea).  </a:t>
            </a:r>
          </a:p>
          <a:p>
            <a:pPr marL="0" indent="0" eaLnBrk="1" hangingPunct="1">
              <a:buNone/>
            </a:pPr>
            <a:endParaRPr lang="en-US"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21</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383615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additive="base">
                                        <p:cTn id="7" dur="500" fill="hold"/>
                                        <p:tgtEl>
                                          <p:spTgt spid="1116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619">
                                            <p:txEl>
                                              <p:pRg st="2" end="2"/>
                                            </p:txEl>
                                          </p:spTgt>
                                        </p:tgtEl>
                                        <p:attrNameLst>
                                          <p:attrName>style.visibility</p:attrName>
                                        </p:attrNameLst>
                                      </p:cBhvr>
                                      <p:to>
                                        <p:strVal val="visible"/>
                                      </p:to>
                                    </p:set>
                                    <p:anim calcmode="lin" valueType="num">
                                      <p:cBhvr additive="base">
                                        <p:cTn id="13"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6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619">
                                            <p:txEl>
                                              <p:pRg st="4" end="4"/>
                                            </p:txEl>
                                          </p:spTgt>
                                        </p:tgtEl>
                                        <p:attrNameLst>
                                          <p:attrName>style.visibility</p:attrName>
                                        </p:attrNameLst>
                                      </p:cBhvr>
                                      <p:to>
                                        <p:strVal val="visible"/>
                                      </p:to>
                                    </p:set>
                                    <p:anim calcmode="lin" valueType="num">
                                      <p:cBhvr additive="base">
                                        <p:cTn id="19" dur="5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6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22</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What is the evidence that  diversity is </a:t>
            </a:r>
            <a:br>
              <a:rPr lang="en-US" dirty="0"/>
            </a:br>
            <a:r>
              <a:rPr lang="en-US" dirty="0"/>
              <a:t>economically beneficial?</a:t>
            </a:r>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Two different questions:</a:t>
            </a:r>
          </a:p>
          <a:p>
            <a:pPr marL="0" indent="0" eaLnBrk="1" hangingPunct="1">
              <a:buNone/>
            </a:pPr>
            <a:endParaRPr lang="en-US" sz="2400" dirty="0"/>
          </a:p>
          <a:p>
            <a:pPr marL="457200" indent="-457200" eaLnBrk="1" hangingPunct="1">
              <a:buFont typeface="+mj-lt"/>
              <a:buAutoNum type="arabicPeriod"/>
            </a:pPr>
            <a:r>
              <a:rPr lang="en-US" sz="2400" dirty="0"/>
              <a:t>Is it beneficial on the Micro (firm) level?</a:t>
            </a:r>
          </a:p>
          <a:p>
            <a:pPr marL="457200" indent="-457200" eaLnBrk="1" hangingPunct="1">
              <a:buFont typeface="+mj-lt"/>
              <a:buAutoNum type="arabicPeriod"/>
            </a:pPr>
            <a:endParaRPr lang="en-US" sz="2400" dirty="0"/>
          </a:p>
          <a:p>
            <a:pPr marL="457200" indent="-457200" eaLnBrk="1" hangingPunct="1">
              <a:buFont typeface="+mj-lt"/>
              <a:buAutoNum type="arabicPeriod"/>
            </a:pPr>
            <a:r>
              <a:rPr lang="en-US" sz="2400" dirty="0"/>
              <a:t>Is it beneficial on the Macro (economy) level? </a:t>
            </a:r>
          </a:p>
          <a:p>
            <a:pPr marL="457200" indent="-457200" eaLnBrk="1" hangingPunct="1">
              <a:buFont typeface="+mj-lt"/>
              <a:buAutoNum type="arabicPeriod"/>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22</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385041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619">
                                            <p:txEl>
                                              <p:pRg st="2" end="2"/>
                                            </p:txEl>
                                          </p:spTgt>
                                        </p:tgtEl>
                                        <p:attrNameLst>
                                          <p:attrName>style.visibility</p:attrName>
                                        </p:attrNameLst>
                                      </p:cBhvr>
                                      <p:to>
                                        <p:strVal val="visible"/>
                                      </p:to>
                                    </p:set>
                                    <p:anim calcmode="lin" valueType="num">
                                      <p:cBhvr additive="base">
                                        <p:cTn id="7" dur="500" fill="hold"/>
                                        <p:tgtEl>
                                          <p:spTgt spid="11161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619">
                                            <p:txEl>
                                              <p:pRg st="4" end="4"/>
                                            </p:txEl>
                                          </p:spTgt>
                                        </p:tgtEl>
                                        <p:attrNameLst>
                                          <p:attrName>style.visibility</p:attrName>
                                        </p:attrNameLst>
                                      </p:cBhvr>
                                      <p:to>
                                        <p:strVal val="visible"/>
                                      </p:to>
                                    </p:set>
                                    <p:anim calcmode="lin" valueType="num">
                                      <p:cBhvr additive="base">
                                        <p:cTn id="13" dur="500" fill="hold"/>
                                        <p:tgtEl>
                                          <p:spTgt spid="11161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61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23</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16688"/>
            <a:ext cx="8229600" cy="692150"/>
          </a:xfrm>
        </p:spPr>
        <p:txBody>
          <a:bodyPr/>
          <a:lstStyle/>
          <a:p>
            <a:pPr eaLnBrk="1" hangingPunct="1"/>
            <a:r>
              <a:rPr lang="en-US" dirty="0"/>
              <a:t>On the micro-level:</a:t>
            </a:r>
          </a:p>
        </p:txBody>
      </p:sp>
      <p:sp>
        <p:nvSpPr>
          <p:cNvPr id="111619" name="Content Placeholder 2"/>
          <p:cNvSpPr>
            <a:spLocks noGrp="1"/>
          </p:cNvSpPr>
          <p:nvPr>
            <p:ph idx="4294967295"/>
          </p:nvPr>
        </p:nvSpPr>
        <p:spPr>
          <a:xfrm>
            <a:off x="124178" y="587023"/>
            <a:ext cx="8808225" cy="5712178"/>
          </a:xfrm>
        </p:spPr>
        <p:txBody>
          <a:bodyPr>
            <a:normAutofit/>
          </a:bodyPr>
          <a:lstStyle/>
          <a:p>
            <a:pPr marL="0" indent="0" eaLnBrk="1" hangingPunct="1">
              <a:buNone/>
            </a:pPr>
            <a:r>
              <a:rPr lang="en-US" sz="2400" dirty="0"/>
              <a:t>The Management literature has produced reams of papers on the effects of diversity at the level of the firm since the widely-cited survey  by </a:t>
            </a:r>
            <a:r>
              <a:rPr lang="en-US" sz="2400" dirty="0" err="1"/>
              <a:t>Millikens</a:t>
            </a:r>
            <a:r>
              <a:rPr lang="en-US" sz="2400" dirty="0"/>
              <a:t> and Martins (1996). </a:t>
            </a:r>
          </a:p>
          <a:p>
            <a:pPr marL="0" indent="0" eaLnBrk="1" hangingPunct="1">
              <a:buNone/>
            </a:pPr>
            <a:r>
              <a:rPr lang="en-US" sz="2400" dirty="0"/>
              <a:t>The evidence for the benefits of diversity is ambiguous. Powerful defense of </a:t>
            </a:r>
            <a:r>
              <a:rPr lang="en-US" sz="2400" i="1" dirty="0"/>
              <a:t>cognitive diversity </a:t>
            </a:r>
            <a:r>
              <a:rPr lang="en-US" sz="2400" dirty="0"/>
              <a:t>is Scott Page’s </a:t>
            </a:r>
            <a:r>
              <a:rPr lang="en-US" sz="2400" i="1" dirty="0"/>
              <a:t>The Difference </a:t>
            </a:r>
            <a:r>
              <a:rPr lang="en-US" sz="2400" dirty="0"/>
              <a:t>and of</a:t>
            </a:r>
          </a:p>
          <a:p>
            <a:pPr marL="0" indent="0" eaLnBrk="1" hangingPunct="1">
              <a:buNone/>
            </a:pPr>
            <a:r>
              <a:rPr lang="en-US" sz="2400" dirty="0"/>
              <a:t>cultural diversity Richard Florida’s </a:t>
            </a:r>
            <a:r>
              <a:rPr lang="en-US" sz="2400" i="1" dirty="0"/>
              <a:t>Rise of the Creative Class. </a:t>
            </a:r>
            <a:r>
              <a:rPr lang="en-US" sz="2400" dirty="0"/>
              <a:t> </a:t>
            </a:r>
          </a:p>
          <a:p>
            <a:pPr marL="0" indent="0" eaLnBrk="1" hangingPunct="1">
              <a:buNone/>
            </a:pPr>
            <a:endParaRPr lang="en-US" sz="2400" dirty="0"/>
          </a:p>
          <a:p>
            <a:pPr marL="0" indent="0" eaLnBrk="1" hangingPunct="1">
              <a:buNone/>
            </a:pPr>
            <a:endParaRPr lang="en-US" sz="1900" i="1" dirty="0"/>
          </a:p>
          <a:p>
            <a:pPr marL="0" indent="0" eaLnBrk="1" hangingPunct="1">
              <a:buNone/>
            </a:pPr>
            <a:endParaRPr lang="en-US" sz="1900" i="1" dirty="0"/>
          </a:p>
          <a:p>
            <a:pPr marL="0" indent="0" eaLnBrk="1" hangingPunct="1">
              <a:buNone/>
            </a:pPr>
            <a:endParaRPr lang="en-US" sz="1900" i="1" dirty="0"/>
          </a:p>
          <a:p>
            <a:pPr marL="0" indent="0" eaLnBrk="1" hangingPunct="1">
              <a:buNone/>
            </a:pPr>
            <a:endParaRPr lang="en-US" sz="1900" i="1" dirty="0"/>
          </a:p>
          <a:p>
            <a:pPr marL="0" indent="0" eaLnBrk="1" hangingPunct="1">
              <a:buNone/>
            </a:pPr>
            <a:endParaRPr lang="en-US" sz="1900" i="1" dirty="0"/>
          </a:p>
          <a:p>
            <a:pPr marL="0" indent="0" eaLnBrk="1" hangingPunct="1">
              <a:buNone/>
            </a:pPr>
            <a:endParaRPr lang="en-US" sz="1900" i="1" dirty="0"/>
          </a:p>
          <a:p>
            <a:pPr marL="0" indent="0" eaLnBrk="1" hangingPunct="1">
              <a:buNone/>
            </a:pPr>
            <a:endParaRPr lang="en-US" sz="1900" i="1"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23</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pic>
        <p:nvPicPr>
          <p:cNvPr id="2" name="Picture 1">
            <a:extLst>
              <a:ext uri="{FF2B5EF4-FFF2-40B4-BE49-F238E27FC236}">
                <a16:creationId xmlns:a16="http://schemas.microsoft.com/office/drawing/2014/main" id="{6F4380F0-3F95-40E2-8E1B-85B32A2D8015}"/>
              </a:ext>
            </a:extLst>
          </p:cNvPr>
          <p:cNvPicPr>
            <a:picLocks noChangeAspect="1"/>
          </p:cNvPicPr>
          <p:nvPr/>
        </p:nvPicPr>
        <p:blipFill>
          <a:blip r:embed="rId3"/>
          <a:stretch>
            <a:fillRect/>
          </a:stretch>
        </p:blipFill>
        <p:spPr>
          <a:xfrm>
            <a:off x="211597" y="2997060"/>
            <a:ext cx="2544769" cy="3872476"/>
          </a:xfrm>
          <a:prstGeom prst="rect">
            <a:avLst/>
          </a:prstGeom>
        </p:spPr>
      </p:pic>
      <p:pic>
        <p:nvPicPr>
          <p:cNvPr id="3" name="Picture 2">
            <a:extLst>
              <a:ext uri="{FF2B5EF4-FFF2-40B4-BE49-F238E27FC236}">
                <a16:creationId xmlns:a16="http://schemas.microsoft.com/office/drawing/2014/main" id="{C18B86BE-9630-7C06-A39A-0DEFDBBC8D39}"/>
              </a:ext>
            </a:extLst>
          </p:cNvPr>
          <p:cNvPicPr>
            <a:picLocks noChangeAspect="1"/>
          </p:cNvPicPr>
          <p:nvPr/>
        </p:nvPicPr>
        <p:blipFill>
          <a:blip r:embed="rId4"/>
          <a:stretch>
            <a:fillRect/>
          </a:stretch>
        </p:blipFill>
        <p:spPr>
          <a:xfrm>
            <a:off x="6158737" y="2952444"/>
            <a:ext cx="2606804" cy="3961708"/>
          </a:xfrm>
          <a:prstGeom prst="rect">
            <a:avLst/>
          </a:prstGeom>
        </p:spPr>
      </p:pic>
    </p:spTree>
    <p:extLst>
      <p:ext uri="{BB962C8B-B14F-4D97-AF65-F5344CB8AC3E}">
        <p14:creationId xmlns:p14="http://schemas.microsoft.com/office/powerpoint/2010/main" val="1060822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24</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p:cNvSpPr>
            <a:spLocks noGrp="1"/>
          </p:cNvSpPr>
          <p:nvPr>
            <p:ph idx="4294967295"/>
          </p:nvPr>
        </p:nvSpPr>
        <p:spPr>
          <a:xfrm>
            <a:off x="249383" y="1013619"/>
            <a:ext cx="8683020" cy="5347424"/>
          </a:xfrm>
        </p:spPr>
        <p:txBody>
          <a:bodyPr>
            <a:normAutofit lnSpcReduction="10000"/>
          </a:bodyPr>
          <a:lstStyle/>
          <a:p>
            <a:pPr marL="0" indent="0" eaLnBrk="1" hangingPunct="1">
              <a:buNone/>
            </a:pPr>
            <a:r>
              <a:rPr lang="en-US" sz="2400" dirty="0"/>
              <a:t>Empirical work is extensive in the management literature but the findings seem very mixed: One meta-analysis (Stahl et al., 2010) finds that cultural diversity at the firm level inherently involves trade-offs, meaning that the “optimal mix” of groups may vary depending on the specific task. </a:t>
            </a:r>
          </a:p>
          <a:p>
            <a:pPr marL="0" indent="0" eaLnBrk="1" hangingPunct="1">
              <a:buNone/>
            </a:pPr>
            <a:endParaRPr lang="en-US" sz="2400" dirty="0"/>
          </a:p>
          <a:p>
            <a:pPr marL="0" indent="0" eaLnBrk="1" hangingPunct="1">
              <a:buNone/>
            </a:pPr>
            <a:r>
              <a:rPr lang="en-US" sz="2400" dirty="0"/>
              <a:t>One finding is that culturally diverse teams had higher creativity, but also more conflict and less social integration. </a:t>
            </a:r>
          </a:p>
          <a:p>
            <a:pPr marL="0" indent="0" eaLnBrk="1" hangingPunct="1">
              <a:buNone/>
            </a:pPr>
            <a:endParaRPr lang="en-US" sz="2400" dirty="0"/>
          </a:p>
          <a:p>
            <a:pPr marL="0" indent="0" eaLnBrk="1" hangingPunct="1">
              <a:buNone/>
            </a:pPr>
            <a:r>
              <a:rPr lang="en-US" sz="2400" dirty="0"/>
              <a:t>The evidence on the micro-level suggests that cultural diversity does not have a </a:t>
            </a:r>
            <a:r>
              <a:rPr lang="en-US" sz="2400" b="1" dirty="0"/>
              <a:t>direct</a:t>
            </a:r>
            <a:r>
              <a:rPr lang="en-US" sz="2400" dirty="0"/>
              <a:t> impact on team performance but rather that the effect is indirect, mediated by “process variables” such as creativity, cohesion, and conflict; and is moderated by contextual factors such as team tenure, the complexity of the task, and whether the team is co-located or geographically dispersed. </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24</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35170751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25</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Diversity at the Firm Level</a:t>
            </a:r>
          </a:p>
        </p:txBody>
      </p:sp>
      <p:sp>
        <p:nvSpPr>
          <p:cNvPr id="111619" name="Content Placeholder 2"/>
          <p:cNvSpPr>
            <a:spLocks noGrp="1"/>
          </p:cNvSpPr>
          <p:nvPr>
            <p:ph idx="4294967295"/>
          </p:nvPr>
        </p:nvSpPr>
        <p:spPr>
          <a:xfrm>
            <a:off x="249383" y="1013619"/>
            <a:ext cx="8683020" cy="4923631"/>
          </a:xfrm>
        </p:spPr>
        <p:txBody>
          <a:bodyPr>
            <a:normAutofit/>
          </a:bodyPr>
          <a:lstStyle/>
          <a:p>
            <a:pPr marL="0" indent="0" eaLnBrk="1" hangingPunct="1">
              <a:buNone/>
            </a:pPr>
            <a:r>
              <a:rPr lang="en-US" sz="2400" dirty="0"/>
              <a:t>In a more recent survey, Stahl and </a:t>
            </a:r>
            <a:r>
              <a:rPr lang="en-US" sz="2400" dirty="0" err="1"/>
              <a:t>Maznevski</a:t>
            </a:r>
            <a:r>
              <a:rPr lang="en-US" sz="2400" dirty="0"/>
              <a:t> (2021) distinguish between “deep-level” diversity (unobservable characteristics, including attitudes, values, and religious beliefs) and “surface-level” (e.g., looks, dress). </a:t>
            </a:r>
          </a:p>
          <a:p>
            <a:pPr marL="0" indent="0" eaLnBrk="1" hangingPunct="1">
              <a:buNone/>
            </a:pPr>
            <a:r>
              <a:rPr lang="en-US" sz="2400" dirty="0"/>
              <a:t>Deep level diversity is associated with more “creativity” due</a:t>
            </a:r>
            <a:r>
              <a:rPr lang="en-US" sz="2400" b="1" dirty="0"/>
              <a:t> </a:t>
            </a:r>
            <a:r>
              <a:rPr lang="en-US" sz="2400" dirty="0"/>
              <a:t>to its relationship with higher information diversity (“larger meme pool”), whereas surface-level (phenotypical) diversity, such as race, which can raise social identity threats, was negatively related to creativity and innovation for simple tasks.</a:t>
            </a:r>
          </a:p>
          <a:p>
            <a:pPr marL="0" indent="0" eaLnBrk="1" hangingPunct="1">
              <a:buNone/>
            </a:pPr>
            <a:endParaRPr lang="en-US" sz="2400" dirty="0"/>
          </a:p>
          <a:p>
            <a:pPr marL="0" indent="0" eaLnBrk="1" hangingPunct="1">
              <a:buNone/>
            </a:pPr>
            <a:r>
              <a:rPr lang="en-US" sz="2400" dirty="0"/>
              <a:t>On the whole, most of the effects found are not very large.</a:t>
            </a:r>
          </a:p>
          <a:p>
            <a:pPr marL="0" indent="0" eaLnBrk="1" hangingPunct="1">
              <a:buNone/>
            </a:pPr>
            <a:endParaRPr lang="en-US" sz="2400" dirty="0"/>
          </a:p>
          <a:p>
            <a:pPr marL="0" indent="0" eaLnBrk="1" hangingPunct="1">
              <a:buNone/>
            </a:pPr>
            <a:endParaRPr lang="en-US" sz="1800" b="1" dirty="0"/>
          </a:p>
          <a:p>
            <a:pPr marL="0" indent="0" eaLnBrk="1" hangingPunct="1">
              <a:buNone/>
            </a:pPr>
            <a:endParaRPr lang="en-US" sz="1800" b="1" dirty="0"/>
          </a:p>
          <a:p>
            <a:pPr marL="0" indent="0" eaLnBrk="1" hangingPunct="1">
              <a:buNone/>
            </a:pPr>
            <a:endParaRPr lang="en-US" sz="1800" b="1"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25</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279838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26</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On the macro-level</a:t>
            </a:r>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On the macro-level, the matter is equally ambiguous. Do ethnically, religiously or linguistically diverse (“fractionalized”) nations perform better economically?</a:t>
            </a:r>
          </a:p>
          <a:p>
            <a:pPr marL="0" indent="0" eaLnBrk="1" hangingPunct="1">
              <a:buNone/>
            </a:pPr>
            <a:endParaRPr lang="en-US" sz="2400" dirty="0"/>
          </a:p>
          <a:p>
            <a:pPr marL="0" indent="0" eaLnBrk="1" hangingPunct="1">
              <a:buNone/>
            </a:pPr>
            <a:r>
              <a:rPr lang="en-US" sz="2400" dirty="0"/>
              <a:t>Here are some diagrams, inspired by the seminal paper by </a:t>
            </a:r>
            <a:r>
              <a:rPr lang="en-US" sz="2400" dirty="0" err="1"/>
              <a:t>Alesina</a:t>
            </a:r>
            <a:r>
              <a:rPr lang="en-US" sz="2400" dirty="0"/>
              <a:t> et al., “Fractionalization” (</a:t>
            </a:r>
            <a:r>
              <a:rPr lang="en-US" sz="2400" i="1" dirty="0"/>
              <a:t>J. Ec. Gr., </a:t>
            </a:r>
            <a:r>
              <a:rPr lang="en-US" sz="2400" dirty="0"/>
              <a:t>2003; see also the survey by </a:t>
            </a:r>
            <a:r>
              <a:rPr lang="en-US" sz="2400" dirty="0" err="1"/>
              <a:t>Alesina</a:t>
            </a:r>
            <a:r>
              <a:rPr lang="en-US" sz="2400" dirty="0"/>
              <a:t> and </a:t>
            </a:r>
            <a:r>
              <a:rPr lang="en-US" sz="2400" dirty="0" err="1"/>
              <a:t>LaFerrara</a:t>
            </a:r>
            <a:r>
              <a:rPr lang="en-US" sz="2400" dirty="0"/>
              <a:t> in the </a:t>
            </a:r>
            <a:r>
              <a:rPr lang="en-US" sz="2400" i="1" dirty="0"/>
              <a:t>J. Ec. Lit., </a:t>
            </a:r>
            <a:r>
              <a:rPr lang="en-US" sz="2400" dirty="0"/>
              <a:t>2005), updated to 2019. </a:t>
            </a:r>
          </a:p>
          <a:p>
            <a:pPr marL="0" indent="0" eaLnBrk="1" hangingPunct="1">
              <a:buNone/>
            </a:pPr>
            <a:endParaRPr lang="en-US" sz="2400" dirty="0"/>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26</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4262602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27</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Religious Fractionalization</a:t>
            </a:r>
          </a:p>
        </p:txBody>
      </p:sp>
      <p:pic>
        <p:nvPicPr>
          <p:cNvPr id="3" name="Content Placeholder 2">
            <a:extLst>
              <a:ext uri="{FF2B5EF4-FFF2-40B4-BE49-F238E27FC236}">
                <a16:creationId xmlns:a16="http://schemas.microsoft.com/office/drawing/2014/main" id="{A0F8EA26-68AE-40EF-9B22-26DBAB92466A}"/>
              </a:ext>
            </a:extLst>
          </p:cNvPr>
          <p:cNvPicPr>
            <a:picLocks noGrp="1" noChangeAspect="1"/>
          </p:cNvPicPr>
          <p:nvPr>
            <p:ph idx="4294967295"/>
          </p:nvPr>
        </p:nvPicPr>
        <p:blipFill>
          <a:blip r:embed="rId3"/>
          <a:stretch>
            <a:fillRect/>
          </a:stretch>
        </p:blipFill>
        <p:spPr>
          <a:xfrm>
            <a:off x="1046375" y="1088386"/>
            <a:ext cx="6059275" cy="4406745"/>
          </a:xfrm>
        </p:spPr>
      </p:pic>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27</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1137291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28</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Linguistic Fractionalization</a:t>
            </a:r>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28</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pic>
        <p:nvPicPr>
          <p:cNvPr id="3" name="Picture 2">
            <a:extLst>
              <a:ext uri="{FF2B5EF4-FFF2-40B4-BE49-F238E27FC236}">
                <a16:creationId xmlns:a16="http://schemas.microsoft.com/office/drawing/2014/main" id="{0165C62B-42A3-447B-AE7A-EA8D1B15D479}"/>
              </a:ext>
            </a:extLst>
          </p:cNvPr>
          <p:cNvPicPr>
            <a:picLocks noChangeAspect="1"/>
          </p:cNvPicPr>
          <p:nvPr/>
        </p:nvPicPr>
        <p:blipFill>
          <a:blip r:embed="rId3"/>
          <a:stretch>
            <a:fillRect/>
          </a:stretch>
        </p:blipFill>
        <p:spPr>
          <a:xfrm>
            <a:off x="1358677" y="1394691"/>
            <a:ext cx="6464431" cy="4701404"/>
          </a:xfrm>
          <a:prstGeom prst="rect">
            <a:avLst/>
          </a:prstGeom>
        </p:spPr>
      </p:pic>
    </p:spTree>
    <p:extLst>
      <p:ext uri="{BB962C8B-B14F-4D97-AF65-F5344CB8AC3E}">
        <p14:creationId xmlns:p14="http://schemas.microsoft.com/office/powerpoint/2010/main" val="3002202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29</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Ethnic Fractionalization</a:t>
            </a:r>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29</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pic>
        <p:nvPicPr>
          <p:cNvPr id="3" name="Picture 2">
            <a:extLst>
              <a:ext uri="{FF2B5EF4-FFF2-40B4-BE49-F238E27FC236}">
                <a16:creationId xmlns:a16="http://schemas.microsoft.com/office/drawing/2014/main" id="{0E452BC6-32CC-4FE8-90AF-68688F020891}"/>
              </a:ext>
            </a:extLst>
          </p:cNvPr>
          <p:cNvPicPr>
            <a:picLocks noChangeAspect="1"/>
          </p:cNvPicPr>
          <p:nvPr/>
        </p:nvPicPr>
        <p:blipFill>
          <a:blip r:embed="rId3"/>
          <a:stretch>
            <a:fillRect/>
          </a:stretch>
        </p:blipFill>
        <p:spPr>
          <a:xfrm>
            <a:off x="942680" y="848591"/>
            <a:ext cx="7177382" cy="5219915"/>
          </a:xfrm>
          <a:prstGeom prst="rect">
            <a:avLst/>
          </a:prstGeom>
        </p:spPr>
      </p:pic>
    </p:spTree>
    <p:extLst>
      <p:ext uri="{BB962C8B-B14F-4D97-AF65-F5344CB8AC3E}">
        <p14:creationId xmlns:p14="http://schemas.microsoft.com/office/powerpoint/2010/main" val="326709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3</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Economists are primarily interested in the </a:t>
            </a:r>
            <a:r>
              <a:rPr lang="en-US" sz="2400" i="1" dirty="0"/>
              <a:t>efficiency</a:t>
            </a:r>
            <a:r>
              <a:rPr lang="en-US" sz="2400" dirty="0"/>
              <a:t> argument, though some voices such as McCloskey claim that we are ignoring ethics at our peril.</a:t>
            </a:r>
          </a:p>
          <a:p>
            <a:pPr marL="0" indent="0" eaLnBrk="1" hangingPunct="1">
              <a:buNone/>
            </a:pPr>
            <a:endParaRPr lang="en-US" sz="2400" dirty="0"/>
          </a:p>
          <a:p>
            <a:pPr marL="0" indent="0" eaLnBrk="1" hangingPunct="1">
              <a:buNone/>
            </a:pPr>
            <a:r>
              <a:rPr lang="en-US" sz="2400" dirty="0"/>
              <a:t>My main purpose here is (1) to lay out the issues a bit better, translate some of the themes into a more precise and rigorous set of concepts in the terms of the new institutional economics, (2) briefly describe some of the best work that has been done by economists, and then (3) see what we know and what we can learn from economic history.</a:t>
            </a:r>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3</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11440707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655899-1043-9E08-B0BC-B99BE6B5D0FF}"/>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DE3F0D4B-BF31-2941-E67B-44472AAE1872}"/>
              </a:ext>
            </a:extLst>
          </p:cNvPr>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30</a:t>
            </a:fld>
            <a:endParaRPr lang="en-US" sz="1200" b="0" dirty="0">
              <a:solidFill>
                <a:schemeClr val="tx1">
                  <a:tint val="75000"/>
                </a:schemeClr>
              </a:solidFill>
              <a:ea typeface="ＭＳ Ｐゴシック" charset="-128"/>
              <a:cs typeface="+mn-cs"/>
            </a:endParaRPr>
          </a:p>
        </p:txBody>
      </p:sp>
      <p:sp>
        <p:nvSpPr>
          <p:cNvPr id="111618" name="Title 1">
            <a:extLst>
              <a:ext uri="{FF2B5EF4-FFF2-40B4-BE49-F238E27FC236}">
                <a16:creationId xmlns:a16="http://schemas.microsoft.com/office/drawing/2014/main" id="{FAE98351-AD9C-CEEA-BAD5-0B80F89CF57F}"/>
              </a:ext>
            </a:extLst>
          </p:cNvPr>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a:extLst>
              <a:ext uri="{FF2B5EF4-FFF2-40B4-BE49-F238E27FC236}">
                <a16:creationId xmlns:a16="http://schemas.microsoft.com/office/drawing/2014/main" id="{9F99E3DB-BDB6-9462-4E1B-63CAB9F28DDC}"/>
              </a:ext>
            </a:extLst>
          </p:cNvPr>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The short and long of it is that on the simplest level the data show that diversity explains relatively little of growth in the past 40 years, but insofar that there is any correlation it is negative, more pronounced for ethnic fractionalization than for religious/linguistic. </a:t>
            </a:r>
          </a:p>
          <a:p>
            <a:pPr marL="0" indent="0" eaLnBrk="1" hangingPunct="1">
              <a:buNone/>
            </a:pPr>
            <a:endParaRPr lang="en-US" sz="2400" dirty="0"/>
          </a:p>
        </p:txBody>
      </p:sp>
      <p:sp>
        <p:nvSpPr>
          <p:cNvPr id="4" name="Slide Number Placeholder 3">
            <a:extLst>
              <a:ext uri="{FF2B5EF4-FFF2-40B4-BE49-F238E27FC236}">
                <a16:creationId xmlns:a16="http://schemas.microsoft.com/office/drawing/2014/main" id="{C37B8A28-E8E8-1657-5177-2B41B9CE1064}"/>
              </a:ext>
            </a:extLst>
          </p:cNvPr>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30</a:t>
            </a:fld>
            <a:endParaRPr lang="en-US" sz="1200" b="0" dirty="0">
              <a:solidFill>
                <a:schemeClr val="tx1">
                  <a:tint val="75000"/>
                </a:schemeClr>
              </a:solidFill>
              <a:ea typeface="ＭＳ Ｐゴシック" charset="-128"/>
              <a:cs typeface="+mn-cs"/>
            </a:endParaRPr>
          </a:p>
        </p:txBody>
      </p:sp>
      <p:sp>
        <p:nvSpPr>
          <p:cNvPr id="111621" name="Rectangle 6">
            <a:extLst>
              <a:ext uri="{FF2B5EF4-FFF2-40B4-BE49-F238E27FC236}">
                <a16:creationId xmlns:a16="http://schemas.microsoft.com/office/drawing/2014/main" id="{8467AD00-1C5B-D134-99BF-9F0BD4E0755A}"/>
              </a:ext>
            </a:extLst>
          </p:cNvPr>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1664275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31</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p:cNvSpPr>
            <a:spLocks noGrp="1"/>
          </p:cNvSpPr>
          <p:nvPr>
            <p:ph idx="4294967295"/>
          </p:nvPr>
        </p:nvSpPr>
        <p:spPr>
          <a:xfrm>
            <a:off x="249382" y="1394691"/>
            <a:ext cx="8772069" cy="4930695"/>
          </a:xfrm>
        </p:spPr>
        <p:txBody>
          <a:bodyPr>
            <a:normAutofit lnSpcReduction="10000"/>
          </a:bodyPr>
          <a:lstStyle/>
          <a:p>
            <a:pPr marL="0" indent="0" eaLnBrk="1" hangingPunct="1">
              <a:buNone/>
            </a:pPr>
            <a:r>
              <a:rPr lang="en-US" sz="2400" dirty="0"/>
              <a:t>The other “macro” criterion is the likelihood of violence (Civil War) between different groups, where diversity is measured by the famous ELF index (Ethnic-linguistic fractionalization). Does it correlate with the likelihood of violent conflict? </a:t>
            </a:r>
          </a:p>
          <a:p>
            <a:pPr marL="0" indent="0" eaLnBrk="1" hangingPunct="1">
              <a:buNone/>
            </a:pPr>
            <a:r>
              <a:rPr lang="en-US" sz="2400" dirty="0"/>
              <a:t>The classic work of Political Scientists James Fearon and David </a:t>
            </a:r>
            <a:r>
              <a:rPr lang="en-US" sz="2400" dirty="0" err="1"/>
              <a:t>Laitin</a:t>
            </a:r>
            <a:r>
              <a:rPr lang="en-US" sz="2400" dirty="0"/>
              <a:t> suggests it does not. Other definitions of diversity that account for dissimilarities and the coherence of groups (summarized as “polarization”) do, however, correlate with armed conflict (e.g., Montalvo and </a:t>
            </a:r>
            <a:r>
              <a:rPr lang="en-US" sz="2400" dirty="0" err="1"/>
              <a:t>Reynal</a:t>
            </a:r>
            <a:r>
              <a:rPr lang="en-US" sz="2400" dirty="0"/>
              <a:t>-Querol, 2005). </a:t>
            </a:r>
          </a:p>
          <a:p>
            <a:pPr marL="0" indent="0" eaLnBrk="1" hangingPunct="1">
              <a:buNone/>
            </a:pPr>
            <a:r>
              <a:rPr lang="en-US" sz="2400" dirty="0"/>
              <a:t>Perhaps the only certain thing to emerge from casual empiricism is that </a:t>
            </a:r>
            <a:r>
              <a:rPr lang="en-US" sz="2400" dirty="0" err="1"/>
              <a:t>Kranzberg’s</a:t>
            </a:r>
            <a:r>
              <a:rPr lang="en-US" sz="2400" dirty="0"/>
              <a:t> Law applies: in countries with “bad” institutions (Ruanda, Ethiopia, Myanmar) diversity leads to violence; in those with “good” institutions (Switzerland, Finland, Canada, Belgium, United States) it leads to high economic performance. </a:t>
            </a:r>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31</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2274592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32</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algn="ctr" eaLnBrk="1" hangingPunct="1">
              <a:buNone/>
            </a:pPr>
            <a:r>
              <a:rPr lang="en-US" sz="3200" dirty="0"/>
              <a:t>Finally, turning to economic history:</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32</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7744885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33</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One instructive historical example: small ethnic/religious minorities</a:t>
            </a:r>
          </a:p>
        </p:txBody>
      </p:sp>
      <p:sp>
        <p:nvSpPr>
          <p:cNvPr id="111619" name="Content Placeholder 2"/>
          <p:cNvSpPr>
            <a:spLocks noGrp="1"/>
          </p:cNvSpPr>
          <p:nvPr>
            <p:ph idx="4294967295"/>
          </p:nvPr>
        </p:nvSpPr>
        <p:spPr>
          <a:xfrm>
            <a:off x="249383" y="1394691"/>
            <a:ext cx="8683020" cy="4542559"/>
          </a:xfrm>
        </p:spPr>
        <p:txBody>
          <a:bodyPr>
            <a:normAutofit fontScale="92500"/>
          </a:bodyPr>
          <a:lstStyle/>
          <a:p>
            <a:pPr marL="0" indent="0" eaLnBrk="1" hangingPunct="1">
              <a:buNone/>
            </a:pPr>
            <a:r>
              <a:rPr lang="en-US" sz="2400" dirty="0"/>
              <a:t>The relationships between ethnic/religious majorities (in-groups) and minorities (out-groups).</a:t>
            </a:r>
          </a:p>
          <a:p>
            <a:pPr marL="0" indent="0" eaLnBrk="1" hangingPunct="1">
              <a:buNone/>
            </a:pPr>
            <a:endParaRPr lang="en-US" sz="2400" dirty="0"/>
          </a:p>
          <a:p>
            <a:pPr marL="0" indent="0" eaLnBrk="1" hangingPunct="1">
              <a:buNone/>
            </a:pPr>
            <a:r>
              <a:rPr lang="en-US" sz="2400" dirty="0"/>
              <a:t>In many historical examples we have cases of such minorities living in societies in which there was a dominant majority:</a:t>
            </a:r>
          </a:p>
          <a:p>
            <a:pPr eaLnBrk="1" hangingPunct="1"/>
            <a:r>
              <a:rPr lang="en-US" sz="2400" dirty="0"/>
              <a:t>Jews (everywhere except in Israel)</a:t>
            </a:r>
          </a:p>
          <a:p>
            <a:pPr eaLnBrk="1" hangingPunct="1"/>
            <a:r>
              <a:rPr lang="en-US" sz="2400" dirty="0"/>
              <a:t>Roma (in many places in Europe)</a:t>
            </a:r>
          </a:p>
          <a:p>
            <a:pPr eaLnBrk="1" hangingPunct="1"/>
            <a:r>
              <a:rPr lang="en-US" sz="2400" dirty="0"/>
              <a:t>German settlers in Russia and the Balkans</a:t>
            </a:r>
          </a:p>
          <a:p>
            <a:pPr eaLnBrk="1" hangingPunct="1"/>
            <a:r>
              <a:rPr lang="en-US" sz="2400" dirty="0"/>
              <a:t>Muslims (in India, Myanmar, Israel, now many European countries) </a:t>
            </a:r>
          </a:p>
          <a:p>
            <a:pPr eaLnBrk="1" hangingPunct="1"/>
            <a:r>
              <a:rPr lang="en-US" sz="2400" dirty="0"/>
              <a:t>Armenian immigrants, primarily in MENA</a:t>
            </a:r>
          </a:p>
          <a:p>
            <a:pPr eaLnBrk="1" hangingPunct="1"/>
            <a:r>
              <a:rPr lang="en-US" sz="2400" dirty="0"/>
              <a:t>Chinese in SE Asia </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33</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834119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34</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“Service Minorities”</a:t>
            </a:r>
          </a:p>
        </p:txBody>
      </p:sp>
      <p:sp>
        <p:nvSpPr>
          <p:cNvPr id="111619" name="Content Placeholder 2"/>
          <p:cNvSpPr>
            <a:spLocks noGrp="1"/>
          </p:cNvSpPr>
          <p:nvPr>
            <p:ph idx="4294967295"/>
          </p:nvPr>
        </p:nvSpPr>
        <p:spPr>
          <a:xfrm>
            <a:off x="113122" y="1013619"/>
            <a:ext cx="8819281" cy="4923631"/>
          </a:xfrm>
        </p:spPr>
        <p:txBody>
          <a:bodyPr>
            <a:normAutofit lnSpcReduction="10000"/>
          </a:bodyPr>
          <a:lstStyle/>
          <a:p>
            <a:pPr marL="0" indent="0" eaLnBrk="1" hangingPunct="1">
              <a:buNone/>
            </a:pPr>
            <a:r>
              <a:rPr lang="en-US" sz="2400" dirty="0"/>
              <a:t>In almost all instances there was some inevitable level of prejudice and discrimination, but often a modus vivendi emerged. Not clear how stable that equilibrium was, as it appears fragile in many cases. </a:t>
            </a:r>
          </a:p>
          <a:p>
            <a:pPr marL="0" indent="0" eaLnBrk="1" hangingPunct="1">
              <a:buNone/>
            </a:pPr>
            <a:endParaRPr lang="en-US" sz="2400" dirty="0"/>
          </a:p>
          <a:p>
            <a:pPr marL="0" indent="0" eaLnBrk="1" hangingPunct="1">
              <a:buNone/>
            </a:pPr>
            <a:r>
              <a:rPr lang="en-US" sz="2400" dirty="0"/>
              <a:t>Many members of those groups were what is known as “service minorities” --- the minority performed services which the majority did not or could not. Examples: trade, financial services, medicine, estate management. There is no doubt that they were beneficial to the economy. Yet often the minorities were persecuted and expelled. </a:t>
            </a:r>
          </a:p>
          <a:p>
            <a:pPr marL="0" indent="0" eaLnBrk="1" hangingPunct="1">
              <a:buNone/>
            </a:pPr>
            <a:endParaRPr lang="en-US" sz="2400" dirty="0"/>
          </a:p>
          <a:p>
            <a:pPr marL="0" indent="0" eaLnBrk="1" hangingPunct="1">
              <a:buNone/>
            </a:pPr>
            <a:r>
              <a:rPr lang="en-US" sz="2400" dirty="0"/>
              <a:t>When would the service minority be tolerated by the majority ruling class and the relations between the two groups reasonably symbiotic and peaceful?</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34</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36176155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35</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59861"/>
            <a:ext cx="8229600" cy="692150"/>
          </a:xfrm>
        </p:spPr>
        <p:txBody>
          <a:bodyPr/>
          <a:lstStyle/>
          <a:p>
            <a:pPr eaLnBrk="1" hangingPunct="1"/>
            <a:r>
              <a:rPr lang="en-US" dirty="0"/>
              <a:t>Six conditions (Jha, 2013, 2022)</a:t>
            </a:r>
          </a:p>
        </p:txBody>
      </p:sp>
      <p:sp>
        <p:nvSpPr>
          <p:cNvPr id="111619" name="Content Placeholder 2"/>
          <p:cNvSpPr>
            <a:spLocks noGrp="1"/>
          </p:cNvSpPr>
          <p:nvPr>
            <p:ph idx="4294967295"/>
          </p:nvPr>
        </p:nvSpPr>
        <p:spPr>
          <a:xfrm>
            <a:off x="0" y="694134"/>
            <a:ext cx="9020175" cy="5469731"/>
          </a:xfrm>
        </p:spPr>
        <p:txBody>
          <a:bodyPr>
            <a:normAutofit fontScale="92500"/>
          </a:bodyPr>
          <a:lstStyle/>
          <a:p>
            <a:pPr marL="609600" marR="0" lvl="0" indent="-609600" algn="l" defTabSz="914400" rtl="0" eaLnBrk="1" fontAlgn="base" latinLnBrk="0" hangingPunct="1">
              <a:lnSpc>
                <a:spcPct val="90000"/>
              </a:lnSpc>
              <a:spcBef>
                <a:spcPct val="20000"/>
              </a:spcBef>
              <a:spcAft>
                <a:spcPct val="0"/>
              </a:spcAft>
              <a:buClr>
                <a:srgbClr val="520063"/>
              </a:buClr>
              <a:buSzTx/>
              <a:buFontTx/>
              <a:buAutoNum type="arabicPeriod"/>
              <a:tabLst/>
              <a:defRPr/>
            </a:pPr>
            <a:r>
              <a:rPr kumimoji="0" lang="en-US" altLang="ko-KR" sz="2200" b="0" i="1" u="none" strike="noStrike" kern="0" cap="none" spc="0" normalizeH="0" baseline="0" noProof="0" dirty="0">
                <a:ln>
                  <a:noFill/>
                </a:ln>
                <a:solidFill>
                  <a:srgbClr val="000000"/>
                </a:solidFill>
                <a:effectLst/>
                <a:uLnTx/>
                <a:uFillTx/>
                <a:latin typeface="Arial"/>
                <a:ea typeface="Gulim" panose="020B0600000101010101" pitchFamily="34" charset="-127"/>
                <a:cs typeface="Arial"/>
              </a:rPr>
              <a:t>Symbiosis: </a:t>
            </a:r>
            <a:r>
              <a:rPr kumimoji="0" lang="en-US" altLang="ko-KR" sz="2200" b="0" i="0" u="none" strike="noStrike" kern="0" cap="none" spc="0" normalizeH="0" baseline="0" noProof="0" dirty="0">
                <a:ln>
                  <a:noFill/>
                </a:ln>
                <a:solidFill>
                  <a:srgbClr val="000000"/>
                </a:solidFill>
                <a:effectLst/>
                <a:uLnTx/>
                <a:uFillTx/>
                <a:latin typeface="Arial"/>
                <a:ea typeface="Gulim" panose="020B0600000101010101" pitchFamily="34" charset="-127"/>
                <a:cs typeface="Arial"/>
              </a:rPr>
              <a:t>If the two groups produce goods or services, or have competences that are basically </a:t>
            </a:r>
            <a:r>
              <a:rPr kumimoji="0" lang="en-US" altLang="ko-KR" sz="2200" b="0" i="1" u="none" strike="noStrike" kern="0" cap="none" spc="0" normalizeH="0" baseline="0" noProof="0" dirty="0">
                <a:ln>
                  <a:noFill/>
                </a:ln>
                <a:solidFill>
                  <a:srgbClr val="000000"/>
                </a:solidFill>
                <a:effectLst/>
                <a:uLnTx/>
                <a:uFillTx/>
                <a:latin typeface="Arial"/>
                <a:ea typeface="Gulim" panose="020B0600000101010101" pitchFamily="34" charset="-127"/>
                <a:cs typeface="Arial"/>
              </a:rPr>
              <a:t>complementary</a:t>
            </a:r>
            <a:r>
              <a:rPr kumimoji="0" lang="en-US" altLang="ko-KR" sz="2200" b="0" i="0" u="none" strike="noStrike" kern="0" cap="none" spc="0" normalizeH="0" baseline="0" noProof="0" dirty="0">
                <a:ln>
                  <a:noFill/>
                </a:ln>
                <a:solidFill>
                  <a:srgbClr val="000000"/>
                </a:solidFill>
                <a:effectLst/>
                <a:uLnTx/>
                <a:uFillTx/>
                <a:latin typeface="Arial"/>
                <a:ea typeface="Gulim" panose="020B0600000101010101" pitchFamily="34" charset="-127"/>
                <a:cs typeface="Arial"/>
              </a:rPr>
              <a:t>.</a:t>
            </a:r>
          </a:p>
          <a:p>
            <a:pPr marL="609600" marR="0" lvl="0" indent="-609600" algn="l" defTabSz="914400" rtl="0" eaLnBrk="1" fontAlgn="base" latinLnBrk="0" hangingPunct="1">
              <a:lnSpc>
                <a:spcPct val="90000"/>
              </a:lnSpc>
              <a:spcBef>
                <a:spcPct val="20000"/>
              </a:spcBef>
              <a:spcAft>
                <a:spcPct val="0"/>
              </a:spcAft>
              <a:buClr>
                <a:srgbClr val="520063"/>
              </a:buClr>
              <a:buSzTx/>
              <a:buFontTx/>
              <a:buAutoNum type="arabicPeriod"/>
              <a:tabLst/>
              <a:defRPr/>
            </a:pPr>
            <a:r>
              <a:rPr kumimoji="0" lang="en-US" altLang="ko-KR" sz="2200" b="0" i="1" u="none" strike="noStrike" kern="0" cap="none" spc="0" normalizeH="0" baseline="0" noProof="0" dirty="0">
                <a:ln>
                  <a:noFill/>
                </a:ln>
                <a:solidFill>
                  <a:srgbClr val="000000"/>
                </a:solidFill>
                <a:effectLst/>
                <a:uLnTx/>
                <a:uFillTx/>
                <a:latin typeface="Arial"/>
                <a:ea typeface="Gulim" panose="020B0600000101010101" pitchFamily="34" charset="-127"/>
                <a:cs typeface="Arial"/>
              </a:rPr>
              <a:t>Locked-in specialization</a:t>
            </a:r>
            <a:r>
              <a:rPr kumimoji="0" lang="en-US" altLang="ko-KR" sz="2200" b="0" i="0" u="none" strike="noStrike" kern="0" cap="none" spc="0" normalizeH="0" baseline="0" noProof="0" dirty="0">
                <a:ln>
                  <a:noFill/>
                </a:ln>
                <a:solidFill>
                  <a:srgbClr val="000000"/>
                </a:solidFill>
                <a:effectLst/>
                <a:uLnTx/>
                <a:uFillTx/>
                <a:latin typeface="Arial"/>
                <a:ea typeface="Gulim" panose="020B0600000101010101" pitchFamily="34" charset="-127"/>
                <a:cs typeface="Arial"/>
              </a:rPr>
              <a:t>: One group should not be able to replicate or seize and then successfully deploy the resources or competences the other one uses more intensively. </a:t>
            </a:r>
          </a:p>
          <a:p>
            <a:pPr marL="609600" marR="0" lvl="0" indent="-609600" algn="l" defTabSz="914400" rtl="0" eaLnBrk="1" fontAlgn="base" latinLnBrk="0" hangingPunct="1">
              <a:lnSpc>
                <a:spcPct val="90000"/>
              </a:lnSpc>
              <a:spcBef>
                <a:spcPct val="20000"/>
              </a:spcBef>
              <a:spcAft>
                <a:spcPct val="0"/>
              </a:spcAft>
              <a:buClr>
                <a:srgbClr val="520063"/>
              </a:buClr>
              <a:buSzTx/>
              <a:buFontTx/>
              <a:buAutoNum type="arabicPeriod"/>
              <a:tabLst/>
              <a:defRPr/>
            </a:pPr>
            <a:r>
              <a:rPr kumimoji="0" lang="en-US" altLang="ko-KR" sz="2200" b="0" i="1" u="none" strike="noStrike" kern="0" cap="none" spc="0" normalizeH="0" baseline="0" noProof="0" dirty="0">
                <a:ln>
                  <a:noFill/>
                </a:ln>
                <a:solidFill>
                  <a:srgbClr val="000000"/>
                </a:solidFill>
                <a:effectLst/>
                <a:uLnTx/>
                <a:uFillTx/>
                <a:latin typeface="Arial"/>
                <a:ea typeface="Gulim" panose="020B0600000101010101" pitchFamily="34" charset="-127"/>
                <a:cs typeface="Arial"/>
              </a:rPr>
              <a:t>Size and inequality</a:t>
            </a:r>
            <a:r>
              <a:rPr kumimoji="0" lang="en-US" altLang="ko-KR" sz="2200" b="0" i="0" u="none" strike="noStrike" kern="0" cap="none" spc="0" normalizeH="0" baseline="0" noProof="0" dirty="0">
                <a:ln>
                  <a:noFill/>
                </a:ln>
                <a:solidFill>
                  <a:srgbClr val="000000"/>
                </a:solidFill>
                <a:effectLst/>
                <a:uLnTx/>
                <a:uFillTx/>
                <a:latin typeface="Arial"/>
                <a:ea typeface="Gulim" panose="020B0600000101010101" pitchFamily="34" charset="-127"/>
                <a:cs typeface="Arial"/>
              </a:rPr>
              <a:t>: The </a:t>
            </a:r>
            <a:r>
              <a:rPr kumimoji="0" lang="en-US" altLang="ko-KR" sz="2200" b="0" i="0" u="none" strike="noStrike" kern="0" cap="none" spc="0" normalizeH="0" baseline="0" noProof="0" dirty="0">
                <a:ln>
                  <a:noFill/>
                </a:ln>
                <a:solidFill>
                  <a:srgbClr val="000000"/>
                </a:solidFill>
                <a:effectLst/>
                <a:uLnTx/>
                <a:uFillTx/>
                <a:latin typeface="Univers 55" charset="0"/>
                <a:ea typeface="Gulim" panose="020B0600000101010101" pitchFamily="34" charset="-127"/>
                <a:cs typeface="Arial"/>
              </a:rPr>
              <a:t>“</a:t>
            </a:r>
            <a:r>
              <a:rPr kumimoji="0" lang="en-US" altLang="ko-KR" sz="2200" b="0" i="0" u="none" strike="noStrike" kern="0" cap="none" spc="0" normalizeH="0" baseline="0" noProof="0" dirty="0">
                <a:ln>
                  <a:noFill/>
                </a:ln>
                <a:solidFill>
                  <a:srgbClr val="000000"/>
                </a:solidFill>
                <a:effectLst/>
                <a:uLnTx/>
                <a:uFillTx/>
                <a:latin typeface="Arial"/>
                <a:ea typeface="Gulim" panose="020B0600000101010101" pitchFamily="34" charset="-127"/>
                <a:cs typeface="Arial"/>
              </a:rPr>
              <a:t>non-local</a:t>
            </a:r>
            <a:r>
              <a:rPr kumimoji="0" lang="en-US" altLang="ko-KR" sz="2200" b="0" i="0" u="none" strike="noStrike" kern="0" cap="none" spc="0" normalizeH="0" baseline="0" noProof="0" dirty="0">
                <a:ln>
                  <a:noFill/>
                </a:ln>
                <a:solidFill>
                  <a:srgbClr val="000000"/>
                </a:solidFill>
                <a:effectLst/>
                <a:uLnTx/>
                <a:uFillTx/>
                <a:latin typeface="Univers 55" charset="0"/>
                <a:ea typeface="Gulim" panose="020B0600000101010101" pitchFamily="34" charset="-127"/>
                <a:cs typeface="Arial"/>
              </a:rPr>
              <a:t>”</a:t>
            </a:r>
            <a:r>
              <a:rPr kumimoji="0" lang="en-US" altLang="ko-KR" sz="2200" b="0" i="0" u="none" strike="noStrike" kern="0" cap="none" spc="0" normalizeH="0" baseline="0" noProof="0" dirty="0">
                <a:ln>
                  <a:noFill/>
                </a:ln>
                <a:solidFill>
                  <a:srgbClr val="000000"/>
                </a:solidFill>
                <a:effectLst/>
                <a:uLnTx/>
                <a:uFillTx/>
                <a:latin typeface="Arial"/>
                <a:ea typeface="Gulim" panose="020B0600000101010101" pitchFamily="34" charset="-127"/>
                <a:cs typeface="Arial"/>
              </a:rPr>
              <a:t> out-group should not be so small and/or so successful that it can accumulate huge wealth, especially wealth that is transparent and transferable. That may give the larger and politically stronger in-group a temptation to seize these assets.</a:t>
            </a:r>
          </a:p>
          <a:p>
            <a:pPr marL="609600" marR="0" lvl="0" indent="-609600" algn="l" defTabSz="914400" rtl="0" eaLnBrk="1" fontAlgn="base" latinLnBrk="0" hangingPunct="1">
              <a:lnSpc>
                <a:spcPct val="90000"/>
              </a:lnSpc>
              <a:spcBef>
                <a:spcPct val="20000"/>
              </a:spcBef>
              <a:spcAft>
                <a:spcPct val="0"/>
              </a:spcAft>
              <a:buClr>
                <a:srgbClr val="520063"/>
              </a:buClr>
              <a:buSzTx/>
              <a:buFontTx/>
              <a:buAutoNum type="arabicPeriod"/>
              <a:tabLst/>
              <a:defRPr/>
            </a:pPr>
            <a:r>
              <a:rPr lang="en-US" altLang="ko-KR" sz="2200" i="1" kern="0" dirty="0">
                <a:solidFill>
                  <a:srgbClr val="000000"/>
                </a:solidFill>
                <a:latin typeface="Arial"/>
                <a:ea typeface="Gulim" panose="020B0600000101010101" pitchFamily="34" charset="-127"/>
                <a:cs typeface="Arial"/>
              </a:rPr>
              <a:t>Vulnerability</a:t>
            </a:r>
            <a:r>
              <a:rPr lang="en-US" altLang="ko-KR" sz="2200" kern="0" dirty="0">
                <a:solidFill>
                  <a:srgbClr val="000000"/>
                </a:solidFill>
                <a:latin typeface="Arial"/>
                <a:ea typeface="Gulim" panose="020B0600000101010101" pitchFamily="34" charset="-127"/>
                <a:cs typeface="Arial"/>
              </a:rPr>
              <a:t>: There should not be a large vulnerability gap in that one group is organized for violence and the other is not. </a:t>
            </a:r>
            <a:endParaRPr kumimoji="0" lang="en-US" altLang="ko-KR" sz="2200" b="0" i="0" u="none" strike="noStrike" kern="0" cap="none" spc="0" normalizeH="0" baseline="0" noProof="0" dirty="0">
              <a:ln>
                <a:noFill/>
              </a:ln>
              <a:solidFill>
                <a:srgbClr val="000000"/>
              </a:solidFill>
              <a:effectLst/>
              <a:uLnTx/>
              <a:uFillTx/>
              <a:latin typeface="Arial"/>
              <a:ea typeface="Gulim" panose="020B0600000101010101" pitchFamily="34" charset="-127"/>
              <a:cs typeface="Arial"/>
            </a:endParaRPr>
          </a:p>
          <a:p>
            <a:pPr marL="609600" marR="0" lvl="0" indent="-609600" algn="l" defTabSz="914400" rtl="0" eaLnBrk="1" fontAlgn="base" latinLnBrk="0" hangingPunct="1">
              <a:lnSpc>
                <a:spcPct val="90000"/>
              </a:lnSpc>
              <a:spcBef>
                <a:spcPct val="20000"/>
              </a:spcBef>
              <a:spcAft>
                <a:spcPct val="0"/>
              </a:spcAft>
              <a:buClr>
                <a:srgbClr val="520063"/>
              </a:buClr>
              <a:buSzTx/>
              <a:buFontTx/>
              <a:buAutoNum type="arabicPeriod"/>
              <a:tabLst/>
              <a:defRPr/>
            </a:pPr>
            <a:r>
              <a:rPr kumimoji="0" lang="en-US" altLang="ko-KR" sz="2200" b="0" i="1" u="none" strike="noStrike" kern="0" cap="none" spc="0" normalizeH="0" baseline="0" noProof="0" dirty="0">
                <a:ln>
                  <a:noFill/>
                </a:ln>
                <a:solidFill>
                  <a:srgbClr val="000000"/>
                </a:solidFill>
                <a:effectLst/>
                <a:uLnTx/>
                <a:uFillTx/>
                <a:latin typeface="Arial"/>
                <a:ea typeface="Gulim" panose="020B0600000101010101" pitchFamily="34" charset="-127"/>
                <a:cs typeface="Arial"/>
              </a:rPr>
              <a:t>Redistribution</a:t>
            </a:r>
            <a:r>
              <a:rPr kumimoji="0" lang="en-US" altLang="ko-KR" sz="2200" b="0" i="0" u="none" strike="noStrike" kern="0" cap="none" spc="0" normalizeH="0" baseline="0" noProof="0" dirty="0">
                <a:ln>
                  <a:noFill/>
                </a:ln>
                <a:solidFill>
                  <a:srgbClr val="000000"/>
                </a:solidFill>
                <a:effectLst/>
                <a:uLnTx/>
                <a:uFillTx/>
                <a:latin typeface="Arial"/>
                <a:ea typeface="Gulim" panose="020B0600000101010101" pitchFamily="34" charset="-127"/>
                <a:cs typeface="Arial"/>
              </a:rPr>
              <a:t>: Assuming the minority is </a:t>
            </a:r>
            <a:r>
              <a:rPr kumimoji="0" lang="en-US" altLang="ko-KR" sz="2200" b="0" i="0" u="none" strike="noStrike" kern="0" cap="none" spc="0" normalizeH="0" baseline="0" noProof="0" dirty="0" err="1">
                <a:ln>
                  <a:noFill/>
                </a:ln>
                <a:solidFill>
                  <a:srgbClr val="000000"/>
                </a:solidFill>
                <a:effectLst/>
                <a:uLnTx/>
                <a:uFillTx/>
                <a:latin typeface="Arial"/>
                <a:ea typeface="Gulim" panose="020B0600000101010101" pitchFamily="34" charset="-127"/>
                <a:cs typeface="Arial"/>
              </a:rPr>
              <a:t>ec</a:t>
            </a:r>
            <a:r>
              <a:rPr lang="en-US" altLang="ko-KR" sz="2200" kern="0" dirty="0" err="1">
                <a:solidFill>
                  <a:srgbClr val="000000"/>
                </a:solidFill>
                <a:latin typeface="Arial"/>
                <a:ea typeface="Gulim" panose="020B0600000101010101" pitchFamily="34" charset="-127"/>
                <a:cs typeface="Arial"/>
              </a:rPr>
              <a:t>onomically</a:t>
            </a:r>
            <a:r>
              <a:rPr lang="en-US" altLang="ko-KR" sz="2200" kern="0" dirty="0">
                <a:solidFill>
                  <a:srgbClr val="000000"/>
                </a:solidFill>
                <a:latin typeface="Arial"/>
                <a:ea typeface="Gulim" panose="020B0600000101010101" pitchFamily="34" charset="-127"/>
                <a:cs typeface="Arial"/>
              </a:rPr>
              <a:t> very successful, </a:t>
            </a:r>
            <a:r>
              <a:rPr kumimoji="0" lang="en-US" altLang="ko-KR" sz="2200" b="0" i="0" u="none" strike="noStrike" kern="0" cap="none" spc="0" normalizeH="0" baseline="0" noProof="0" dirty="0">
                <a:ln>
                  <a:noFill/>
                </a:ln>
                <a:solidFill>
                  <a:srgbClr val="000000"/>
                </a:solidFill>
                <a:effectLst/>
                <a:uLnTx/>
                <a:uFillTx/>
                <a:latin typeface="Arial"/>
                <a:ea typeface="Gulim" panose="020B0600000101010101" pitchFamily="34" charset="-127"/>
                <a:cs typeface="Arial"/>
              </a:rPr>
              <a:t>a reasonably harmonious relation demands that income redistribution  between two groups can take place without violence while maintaining incentives (e.g., tax the successful minority but not at confiscatory rates). </a:t>
            </a:r>
          </a:p>
          <a:p>
            <a:pPr marL="609600" marR="0" lvl="0" indent="-609600" algn="l" defTabSz="914400" rtl="0" eaLnBrk="1" fontAlgn="base" latinLnBrk="0" hangingPunct="1">
              <a:lnSpc>
                <a:spcPct val="90000"/>
              </a:lnSpc>
              <a:spcBef>
                <a:spcPct val="20000"/>
              </a:spcBef>
              <a:spcAft>
                <a:spcPct val="0"/>
              </a:spcAft>
              <a:buClr>
                <a:srgbClr val="520063"/>
              </a:buClr>
              <a:buSzTx/>
              <a:buFontTx/>
              <a:buAutoNum type="arabicPeriod"/>
              <a:tabLst/>
              <a:defRPr/>
            </a:pPr>
            <a:r>
              <a:rPr lang="en-US" altLang="ko-KR" sz="2200" i="1" kern="0" dirty="0">
                <a:solidFill>
                  <a:srgbClr val="000000"/>
                </a:solidFill>
                <a:latin typeface="Arial"/>
                <a:ea typeface="Gulim" panose="020B0600000101010101" pitchFamily="34" charset="-127"/>
                <a:cs typeface="Arial"/>
              </a:rPr>
              <a:t>Intertemporal tradeoff</a:t>
            </a:r>
            <a:r>
              <a:rPr lang="en-US" altLang="ko-KR" sz="2200" kern="0" dirty="0">
                <a:solidFill>
                  <a:srgbClr val="000000"/>
                </a:solidFill>
                <a:latin typeface="Arial"/>
                <a:ea typeface="Gulim" panose="020B0600000101010101" pitchFamily="34" charset="-127"/>
                <a:cs typeface="Arial"/>
              </a:rPr>
              <a:t>: The discount rate of the ruling class or in-group is not too high.</a:t>
            </a:r>
            <a:endParaRPr kumimoji="0" lang="en-US" altLang="ko-KR" sz="2200" b="0" i="0" u="none" strike="noStrike" kern="0" cap="none" spc="0" normalizeH="0" baseline="0" noProof="0" dirty="0">
              <a:ln>
                <a:noFill/>
              </a:ln>
              <a:solidFill>
                <a:srgbClr val="000000"/>
              </a:solidFill>
              <a:effectLst/>
              <a:uLnTx/>
              <a:uFillTx/>
              <a:latin typeface="Arial"/>
              <a:ea typeface="Gulim" panose="020B0600000101010101" pitchFamily="34" charset="-127"/>
              <a:cs typeface="Arial"/>
            </a:endParaRPr>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35</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1911932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36</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p:cNvSpPr>
            <a:spLocks noGrp="1"/>
          </p:cNvSpPr>
          <p:nvPr>
            <p:ph idx="4294967295"/>
          </p:nvPr>
        </p:nvSpPr>
        <p:spPr>
          <a:xfrm>
            <a:off x="249383" y="1123122"/>
            <a:ext cx="8683020" cy="5068955"/>
          </a:xfrm>
        </p:spPr>
        <p:txBody>
          <a:bodyPr>
            <a:normAutofit fontScale="92500" lnSpcReduction="10000"/>
          </a:bodyPr>
          <a:lstStyle/>
          <a:p>
            <a:pPr marL="0" indent="0" eaLnBrk="1" hangingPunct="1">
              <a:buNone/>
            </a:pPr>
            <a:r>
              <a:rPr lang="en-US" sz="2400" dirty="0"/>
              <a:t>Jha’s example is Muslims in Indian port cities before the Raj. His argument is that in those cities, the Hindus and Muslims had complementary skills that were not easily replicable but were mutually beneficial. Hence Hindu-Muslim violence was much lower than in the control group in which the two groups competed.</a:t>
            </a:r>
          </a:p>
          <a:p>
            <a:pPr marL="0" indent="0" eaLnBrk="1" hangingPunct="1">
              <a:buNone/>
            </a:pPr>
            <a:endParaRPr lang="en-US" sz="2400" dirty="0"/>
          </a:p>
          <a:p>
            <a:pPr marL="0" indent="0" eaLnBrk="1" hangingPunct="1">
              <a:buNone/>
            </a:pPr>
            <a:r>
              <a:rPr lang="en-US" sz="2400" dirty="0"/>
              <a:t>Similar arguments have been made about Jews, who for centuries possessed skills and resources that the non-Jewish majority needed (</a:t>
            </a:r>
            <a:r>
              <a:rPr lang="en-US" sz="2400" dirty="0" err="1"/>
              <a:t>Botticini</a:t>
            </a:r>
            <a:r>
              <a:rPr lang="en-US" sz="2400" dirty="0"/>
              <a:t> and Eckstein, 2012). This was true basically everywhere but especially in Eastern Europe (e.g., Becker and </a:t>
            </a:r>
            <a:r>
              <a:rPr lang="en-US" sz="2400" dirty="0" err="1"/>
              <a:t>Pascali</a:t>
            </a:r>
            <a:r>
              <a:rPr lang="en-US" sz="2400" dirty="0"/>
              <a:t>, </a:t>
            </a:r>
            <a:r>
              <a:rPr lang="en-US" sz="2400" i="1" dirty="0"/>
              <a:t>AER</a:t>
            </a:r>
            <a:r>
              <a:rPr lang="en-US" sz="2400" dirty="0"/>
              <a:t> 2019). The insight of </a:t>
            </a:r>
            <a:r>
              <a:rPr lang="en-US" sz="2400" dirty="0" err="1"/>
              <a:t>Slezkine</a:t>
            </a:r>
            <a:r>
              <a:rPr lang="en-US" sz="2400" dirty="0"/>
              <a:t> (2004; 2</a:t>
            </a:r>
            <a:r>
              <a:rPr lang="en-US" sz="2400" baseline="30000" dirty="0"/>
              <a:t>nd</a:t>
            </a:r>
            <a:r>
              <a:rPr lang="en-US" sz="2400" dirty="0"/>
              <a:t> ed. 2019) is that antisemitism in Eastern Europe flared up in the second half of the nineteenth century because the skills that Jews had in service occupations could now be more easily reproduced by non-Jews, who then used political power to displace Jews and keep them out. </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36</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29648838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37</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Yet none of those conditions </a:t>
            </a:r>
            <a:r>
              <a:rPr lang="en-US" sz="2400" i="1" dirty="0"/>
              <a:t>guarantees</a:t>
            </a:r>
            <a:r>
              <a:rPr lang="en-US" sz="2400" dirty="0"/>
              <a:t> peaceful relations: intolerance can be driven by many factors outside economics, such as </a:t>
            </a:r>
            <a:r>
              <a:rPr lang="en-US" sz="2400" dirty="0" err="1"/>
              <a:t>scapegoatism</a:t>
            </a:r>
            <a:r>
              <a:rPr lang="en-US" sz="2400" dirty="0"/>
              <a:t> after some disaster,  racist prejudices, and religious fanaticism. </a:t>
            </a:r>
          </a:p>
          <a:p>
            <a:pPr marL="0" indent="0" eaLnBrk="1" hangingPunct="1">
              <a:buNone/>
            </a:pPr>
            <a:endParaRPr lang="en-US" sz="2400" dirty="0"/>
          </a:p>
          <a:p>
            <a:pPr marL="0" indent="0" eaLnBrk="1" hangingPunct="1">
              <a:buNone/>
            </a:pPr>
            <a:r>
              <a:rPr lang="en-US" sz="2400" dirty="0"/>
              <a:t>Sadly, economic rationality is not the only factor in good pluralist institutions…</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37</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23880175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38</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One serious threat to inter-group harmony</a:t>
            </a:r>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Political entrepreneurs who try to benefit politically from using homophily and prejudice against vulnerable minorities. </a:t>
            </a:r>
          </a:p>
          <a:p>
            <a:pPr marL="0" indent="0" eaLnBrk="1" hangingPunct="1">
              <a:buNone/>
            </a:pPr>
            <a:r>
              <a:rPr lang="en-US" sz="2400" dirty="0"/>
              <a:t>Populist demagogues create fake news and false accusations in order to build political power or make money (</a:t>
            </a:r>
            <a:r>
              <a:rPr lang="en-US" sz="2400" dirty="0" err="1"/>
              <a:t>Glaeser</a:t>
            </a:r>
            <a:r>
              <a:rPr lang="en-US" sz="2400" dirty="0"/>
              <a:t>, 2005). Scapegoating some “out-group” is a favorite tactic of populist demagogues. </a:t>
            </a:r>
          </a:p>
          <a:p>
            <a:pPr marL="0" indent="0" eaLnBrk="1" hangingPunct="1">
              <a:buNone/>
            </a:pPr>
            <a:endParaRPr lang="en-US" sz="2400" dirty="0"/>
          </a:p>
          <a:p>
            <a:pPr marL="0" indent="0" eaLnBrk="1" hangingPunct="1">
              <a:buNone/>
            </a:pPr>
            <a:r>
              <a:rPr lang="en-US" sz="2400" dirty="0"/>
              <a:t>Such “hate entrepreneurs” can cause serious damage to a culture of tolerance and pluralist institutions. </a:t>
            </a:r>
          </a:p>
          <a:p>
            <a:pPr marL="0" indent="0" eaLnBrk="1" hangingPunct="1">
              <a:buNone/>
            </a:pPr>
            <a:endParaRPr lang="en-US" sz="2400" dirty="0"/>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38</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17656303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39</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A hate entrepreneur </a:t>
            </a:r>
          </a:p>
        </p:txBody>
      </p:sp>
      <p:pic>
        <p:nvPicPr>
          <p:cNvPr id="2" name="Content Placeholder 1">
            <a:extLst>
              <a:ext uri="{FF2B5EF4-FFF2-40B4-BE49-F238E27FC236}">
                <a16:creationId xmlns:a16="http://schemas.microsoft.com/office/drawing/2014/main" id="{5F39864D-F5C1-3483-6C89-3B0688297A3B}"/>
              </a:ext>
            </a:extLst>
          </p:cNvPr>
          <p:cNvPicPr>
            <a:picLocks noGrp="1" noChangeAspect="1"/>
          </p:cNvPicPr>
          <p:nvPr>
            <p:ph idx="4294967295"/>
          </p:nvPr>
        </p:nvPicPr>
        <p:blipFill>
          <a:blip r:embed="rId3"/>
          <a:stretch>
            <a:fillRect/>
          </a:stretch>
        </p:blipFill>
        <p:spPr>
          <a:xfrm>
            <a:off x="457200" y="1319999"/>
            <a:ext cx="3255797" cy="4541837"/>
          </a:xfrm>
          <a:prstGeom prst="rect">
            <a:avLst/>
          </a:prstGeom>
        </p:spPr>
      </p:pic>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39</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pic>
        <p:nvPicPr>
          <p:cNvPr id="6" name="Picture 5">
            <a:extLst>
              <a:ext uri="{FF2B5EF4-FFF2-40B4-BE49-F238E27FC236}">
                <a16:creationId xmlns:a16="http://schemas.microsoft.com/office/drawing/2014/main" id="{8B3773A5-3F3E-F67F-4FE3-AC6B44D3D07E}"/>
              </a:ext>
            </a:extLst>
          </p:cNvPr>
          <p:cNvPicPr>
            <a:picLocks noChangeAspect="1"/>
          </p:cNvPicPr>
          <p:nvPr/>
        </p:nvPicPr>
        <p:blipFill>
          <a:blip r:embed="rId4"/>
          <a:stretch>
            <a:fillRect/>
          </a:stretch>
        </p:blipFill>
        <p:spPr>
          <a:xfrm>
            <a:off x="5071622" y="1049878"/>
            <a:ext cx="2564090" cy="4270735"/>
          </a:xfrm>
          <a:prstGeom prst="rect">
            <a:avLst/>
          </a:prstGeom>
        </p:spPr>
      </p:pic>
      <p:sp>
        <p:nvSpPr>
          <p:cNvPr id="7" name="TextBox 6">
            <a:extLst>
              <a:ext uri="{FF2B5EF4-FFF2-40B4-BE49-F238E27FC236}">
                <a16:creationId xmlns:a16="http://schemas.microsoft.com/office/drawing/2014/main" id="{E6ACE511-7CD2-BBBB-52BE-C6373817784F}"/>
              </a:ext>
            </a:extLst>
          </p:cNvPr>
          <p:cNvSpPr txBox="1"/>
          <p:nvPr/>
        </p:nvSpPr>
        <p:spPr>
          <a:xfrm>
            <a:off x="5309816" y="5485780"/>
            <a:ext cx="2721821" cy="646331"/>
          </a:xfrm>
          <a:prstGeom prst="rect">
            <a:avLst/>
          </a:prstGeom>
          <a:noFill/>
        </p:spPr>
        <p:txBody>
          <a:bodyPr wrap="square" rtlCol="0">
            <a:spAutoFit/>
          </a:bodyPr>
          <a:lstStyle/>
          <a:p>
            <a:r>
              <a:rPr lang="en-US" dirty="0"/>
              <a:t>Édouard </a:t>
            </a:r>
            <a:r>
              <a:rPr lang="en-US" dirty="0" err="1"/>
              <a:t>Drumont</a:t>
            </a:r>
            <a:r>
              <a:rPr lang="en-US" dirty="0"/>
              <a:t>, 1844-1917</a:t>
            </a:r>
          </a:p>
        </p:txBody>
      </p:sp>
    </p:spTree>
    <p:extLst>
      <p:ext uri="{BB962C8B-B14F-4D97-AF65-F5344CB8AC3E}">
        <p14:creationId xmlns:p14="http://schemas.microsoft.com/office/powerpoint/2010/main" val="272130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4</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First question: diversity of what?</a:t>
            </a:r>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4</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1275108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40</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Diversity in European History</a:t>
            </a:r>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The most striking part is religious diversity.</a:t>
            </a:r>
          </a:p>
          <a:p>
            <a:pPr marL="0" indent="0" eaLnBrk="1" hangingPunct="1">
              <a:buNone/>
            </a:pPr>
            <a:endParaRPr lang="en-US" sz="2400" dirty="0"/>
          </a:p>
          <a:p>
            <a:pPr marL="0" indent="0" eaLnBrk="1" hangingPunct="1">
              <a:buNone/>
            </a:pPr>
            <a:r>
              <a:rPr lang="en-US" sz="2400" dirty="0"/>
              <a:t>In medieval western Europe, the Latin Church had a virtual monopoly, but clear was anti-pluralist (organized “crusades” and the inquisition, against Muslims and heretics). </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40</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18757081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41</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101617"/>
            <a:ext cx="8229600" cy="692150"/>
          </a:xfrm>
        </p:spPr>
        <p:txBody>
          <a:bodyPr/>
          <a:lstStyle/>
          <a:p>
            <a:pPr eaLnBrk="1" hangingPunct="1"/>
            <a:r>
              <a:rPr lang="en-US" dirty="0"/>
              <a:t>Recent research on the costs of religious diversity</a:t>
            </a:r>
          </a:p>
        </p:txBody>
      </p:sp>
      <p:sp>
        <p:nvSpPr>
          <p:cNvPr id="111619" name="Content Placeholder 2"/>
          <p:cNvSpPr>
            <a:spLocks noGrp="1"/>
          </p:cNvSpPr>
          <p:nvPr>
            <p:ph idx="4294967295"/>
          </p:nvPr>
        </p:nvSpPr>
        <p:spPr>
          <a:xfrm>
            <a:off x="457200" y="858080"/>
            <a:ext cx="7979790" cy="5141840"/>
          </a:xfrm>
        </p:spPr>
        <p:txBody>
          <a:bodyPr>
            <a:normAutofit/>
          </a:bodyPr>
          <a:lstStyle/>
          <a:p>
            <a:pPr marL="0" indent="0" eaLnBrk="1" hangingPunct="1">
              <a:buNone/>
            </a:pPr>
            <a:r>
              <a:rPr lang="en-US" sz="2400" dirty="0"/>
              <a:t>In a recent paper </a:t>
            </a:r>
            <a:r>
              <a:rPr lang="en-US" sz="2400" dirty="0" err="1"/>
              <a:t>Coşgel</a:t>
            </a:r>
            <a:r>
              <a:rPr lang="en-US" sz="2400" dirty="0"/>
              <a:t>, Miceli and Yildirim (2023) take a new look at religious fractionalization in the past and show that it led to  more civil strife after 1960 if government did not follow the principles of pluralism but had in the past favored one religion at the expense of another, e.g., N. Ireland. </a:t>
            </a:r>
          </a:p>
          <a:p>
            <a:pPr marL="0" indent="0" eaLnBrk="1" hangingPunct="1">
              <a:buNone/>
            </a:pPr>
            <a:endParaRPr lang="en-US" sz="1900" i="1" dirty="0"/>
          </a:p>
          <a:p>
            <a:pPr marL="0" indent="0" eaLnBrk="1" hangingPunct="1">
              <a:buNone/>
            </a:pPr>
            <a:r>
              <a:rPr lang="en-US" sz="2400" dirty="0"/>
              <a:t>This is a nice application of </a:t>
            </a:r>
            <a:r>
              <a:rPr lang="en-US" sz="2400" dirty="0" err="1"/>
              <a:t>Kranzberg’s</a:t>
            </a:r>
            <a:r>
              <a:rPr lang="en-US" sz="2400" dirty="0"/>
              <a:t> Law: when institutions are “bad”, diversity leads to conflict. </a:t>
            </a:r>
          </a:p>
          <a:p>
            <a:pPr marL="0" indent="0" eaLnBrk="1" hangingPunct="1">
              <a:buNone/>
            </a:pPr>
            <a:endParaRPr lang="en-US" sz="2400" dirty="0"/>
          </a:p>
          <a:p>
            <a:pPr marL="0" indent="0" eaLnBrk="1" hangingPunct="1">
              <a:buNone/>
            </a:pPr>
            <a:r>
              <a:rPr lang="en-US" sz="2400" dirty="0"/>
              <a:t>But can we say more? What we have in Europe is one of the most striking “natural experiments” in diversity in history.</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41</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3049087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42</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 Historical Example: The Reformation</a:t>
            </a:r>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A good example of how good or bad institutions, driven by cultural beliefs have important economic effects through mediating the impact of diversity can be found in the centuries following the Reformation. </a:t>
            </a:r>
          </a:p>
          <a:p>
            <a:pPr marL="0" indent="0" eaLnBrk="1" hangingPunct="1">
              <a:buNone/>
            </a:pPr>
            <a:r>
              <a:rPr lang="en-US" sz="2400" dirty="0"/>
              <a:t>The Protestant Reformation in Europe by definition increased religious diversity in Europe. </a:t>
            </a:r>
          </a:p>
          <a:p>
            <a:pPr marL="0" indent="0" eaLnBrk="1" hangingPunct="1">
              <a:buNone/>
            </a:pPr>
            <a:r>
              <a:rPr lang="en-US" sz="2400" dirty="0"/>
              <a:t>What were its economic effects?</a:t>
            </a:r>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42</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4072698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43</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Economic effects of the Reformation </a:t>
            </a:r>
          </a:p>
        </p:txBody>
      </p:sp>
      <p:sp>
        <p:nvSpPr>
          <p:cNvPr id="111619" name="Content Placeholder 2"/>
          <p:cNvSpPr>
            <a:spLocks noGrp="1"/>
          </p:cNvSpPr>
          <p:nvPr>
            <p:ph idx="4294967295"/>
          </p:nvPr>
        </p:nvSpPr>
        <p:spPr>
          <a:xfrm>
            <a:off x="249383" y="1103865"/>
            <a:ext cx="8683020" cy="5208277"/>
          </a:xfrm>
        </p:spPr>
        <p:txBody>
          <a:bodyPr>
            <a:normAutofit/>
          </a:bodyPr>
          <a:lstStyle/>
          <a:p>
            <a:pPr marL="0" indent="0" eaLnBrk="1" hangingPunct="1">
              <a:buNone/>
            </a:pPr>
            <a:r>
              <a:rPr lang="en-US" sz="2400" dirty="0"/>
              <a:t>Basically, for the first century and a half, the institutions were “bad”, driven by a culture of intolerance and bigotry, so that the net effects of diversity on economic growth were largely negative.</a:t>
            </a:r>
          </a:p>
          <a:p>
            <a:pPr marL="0" indent="0" eaLnBrk="1" hangingPunct="1">
              <a:buNone/>
            </a:pPr>
            <a:endParaRPr lang="en-US" sz="2400" dirty="0"/>
          </a:p>
          <a:p>
            <a:pPr marL="0" indent="0" eaLnBrk="1" hangingPunct="1">
              <a:buNone/>
            </a:pPr>
            <a:r>
              <a:rPr lang="en-US" sz="2400" dirty="0"/>
              <a:t>Examples are obvious: the holy inquisition and its bloody and destructive persecutions of “heretics,” “apostates” and “infidels”; exclusion of religious minorities from various sectors; sharpening of censorship and oppression of dissidents, especially of counter-reformation (Cabello, 2023).</a:t>
            </a:r>
          </a:p>
          <a:p>
            <a:pPr marL="0" indent="0" eaLnBrk="1" hangingPunct="1">
              <a:buNone/>
            </a:pPr>
            <a:endParaRPr lang="en-US" sz="2400" dirty="0"/>
          </a:p>
          <a:p>
            <a:pPr marL="0" indent="0" eaLnBrk="1" hangingPunct="1">
              <a:buNone/>
            </a:pPr>
            <a:r>
              <a:rPr lang="en-US" sz="2400" dirty="0"/>
              <a:t>In many areas, religious intolerance led to wars that had devastating economic effects. </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43</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32338603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B7DA0-847F-07F8-8C05-2B9C89CCC548}"/>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8507ECDA-10B3-E230-FAB6-6F6ECFF39C0B}"/>
              </a:ext>
            </a:extLst>
          </p:cNvPr>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44</a:t>
            </a:fld>
            <a:endParaRPr lang="en-US" sz="1200" b="0" dirty="0">
              <a:solidFill>
                <a:schemeClr val="tx1">
                  <a:tint val="75000"/>
                </a:schemeClr>
              </a:solidFill>
              <a:ea typeface="ＭＳ Ｐゴシック" charset="-128"/>
              <a:cs typeface="+mn-cs"/>
            </a:endParaRPr>
          </a:p>
        </p:txBody>
      </p:sp>
      <p:sp>
        <p:nvSpPr>
          <p:cNvPr id="111618" name="Title 1">
            <a:extLst>
              <a:ext uri="{FF2B5EF4-FFF2-40B4-BE49-F238E27FC236}">
                <a16:creationId xmlns:a16="http://schemas.microsoft.com/office/drawing/2014/main" id="{A446479A-89D1-DBFC-3AE9-CA72B012EAE6}"/>
              </a:ext>
            </a:extLst>
          </p:cNvPr>
          <p:cNvSpPr>
            <a:spLocks noGrp="1"/>
          </p:cNvSpPr>
          <p:nvPr>
            <p:ph type="title" idx="4294967295"/>
          </p:nvPr>
        </p:nvSpPr>
        <p:spPr>
          <a:xfrm>
            <a:off x="457200" y="321469"/>
            <a:ext cx="8229600" cy="692150"/>
          </a:xfrm>
        </p:spPr>
        <p:txBody>
          <a:bodyPr/>
          <a:lstStyle/>
          <a:p>
            <a:pPr eaLnBrk="1" hangingPunct="1"/>
            <a:endParaRPr lang="en-US" dirty="0"/>
          </a:p>
        </p:txBody>
      </p:sp>
      <p:pic>
        <p:nvPicPr>
          <p:cNvPr id="2" name="Content Placeholder 1">
            <a:extLst>
              <a:ext uri="{FF2B5EF4-FFF2-40B4-BE49-F238E27FC236}">
                <a16:creationId xmlns:a16="http://schemas.microsoft.com/office/drawing/2014/main" id="{3B044404-35C8-EB72-DBDE-802438A0D39A}"/>
              </a:ext>
            </a:extLst>
          </p:cNvPr>
          <p:cNvPicPr>
            <a:picLocks noGrp="1" noChangeAspect="1"/>
          </p:cNvPicPr>
          <p:nvPr>
            <p:ph idx="4294967295"/>
          </p:nvPr>
        </p:nvPicPr>
        <p:blipFill>
          <a:blip r:embed="rId3"/>
          <a:stretch>
            <a:fillRect/>
          </a:stretch>
        </p:blipFill>
        <p:spPr>
          <a:xfrm>
            <a:off x="177980" y="873296"/>
            <a:ext cx="3979241" cy="4332951"/>
          </a:xfrm>
          <a:prstGeom prst="rect">
            <a:avLst/>
          </a:prstGeom>
        </p:spPr>
      </p:pic>
      <p:sp>
        <p:nvSpPr>
          <p:cNvPr id="4" name="Slide Number Placeholder 3">
            <a:extLst>
              <a:ext uri="{FF2B5EF4-FFF2-40B4-BE49-F238E27FC236}">
                <a16:creationId xmlns:a16="http://schemas.microsoft.com/office/drawing/2014/main" id="{7062D961-115D-D658-0000-DC828307B861}"/>
              </a:ext>
            </a:extLst>
          </p:cNvPr>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44</a:t>
            </a:fld>
            <a:endParaRPr lang="en-US" sz="1200" b="0" dirty="0">
              <a:solidFill>
                <a:schemeClr val="tx1">
                  <a:tint val="75000"/>
                </a:schemeClr>
              </a:solidFill>
              <a:ea typeface="ＭＳ Ｐゴシック" charset="-128"/>
              <a:cs typeface="+mn-cs"/>
            </a:endParaRPr>
          </a:p>
        </p:txBody>
      </p:sp>
      <p:sp>
        <p:nvSpPr>
          <p:cNvPr id="111621" name="Rectangle 6">
            <a:extLst>
              <a:ext uri="{FF2B5EF4-FFF2-40B4-BE49-F238E27FC236}">
                <a16:creationId xmlns:a16="http://schemas.microsoft.com/office/drawing/2014/main" id="{71374AE4-E87D-175E-655B-3337275AF82C}"/>
              </a:ext>
            </a:extLst>
          </p:cNvPr>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pic>
        <p:nvPicPr>
          <p:cNvPr id="3" name="Picture 2">
            <a:extLst>
              <a:ext uri="{FF2B5EF4-FFF2-40B4-BE49-F238E27FC236}">
                <a16:creationId xmlns:a16="http://schemas.microsoft.com/office/drawing/2014/main" id="{ED082FEC-3BA8-6A22-FC57-4622BB567803}"/>
              </a:ext>
            </a:extLst>
          </p:cNvPr>
          <p:cNvPicPr>
            <a:picLocks noChangeAspect="1"/>
          </p:cNvPicPr>
          <p:nvPr/>
        </p:nvPicPr>
        <p:blipFill>
          <a:blip r:embed="rId4"/>
          <a:stretch>
            <a:fillRect/>
          </a:stretch>
        </p:blipFill>
        <p:spPr>
          <a:xfrm>
            <a:off x="4354436" y="1483682"/>
            <a:ext cx="4459364" cy="2705812"/>
          </a:xfrm>
          <a:prstGeom prst="rect">
            <a:avLst/>
          </a:prstGeom>
        </p:spPr>
      </p:pic>
      <p:sp>
        <p:nvSpPr>
          <p:cNvPr id="6" name="TextBox 5">
            <a:extLst>
              <a:ext uri="{FF2B5EF4-FFF2-40B4-BE49-F238E27FC236}">
                <a16:creationId xmlns:a16="http://schemas.microsoft.com/office/drawing/2014/main" id="{BEBA311C-31F0-ACF5-1CDE-8B67DC2DFD13}"/>
              </a:ext>
            </a:extLst>
          </p:cNvPr>
          <p:cNvSpPr txBox="1"/>
          <p:nvPr/>
        </p:nvSpPr>
        <p:spPr>
          <a:xfrm>
            <a:off x="457200" y="5429839"/>
            <a:ext cx="3700021" cy="369332"/>
          </a:xfrm>
          <a:prstGeom prst="rect">
            <a:avLst/>
          </a:prstGeom>
          <a:noFill/>
        </p:spPr>
        <p:txBody>
          <a:bodyPr wrap="square" rtlCol="0">
            <a:spAutoFit/>
          </a:bodyPr>
          <a:lstStyle/>
          <a:p>
            <a:r>
              <a:rPr lang="en-US" dirty="0"/>
              <a:t>Spanish Fury, 1576</a:t>
            </a:r>
          </a:p>
        </p:txBody>
      </p:sp>
      <p:sp>
        <p:nvSpPr>
          <p:cNvPr id="7" name="TextBox 6">
            <a:extLst>
              <a:ext uri="{FF2B5EF4-FFF2-40B4-BE49-F238E27FC236}">
                <a16:creationId xmlns:a16="http://schemas.microsoft.com/office/drawing/2014/main" id="{89B352A5-F995-17E7-CB5D-53FB68508FB4}"/>
              </a:ext>
            </a:extLst>
          </p:cNvPr>
          <p:cNvSpPr txBox="1"/>
          <p:nvPr/>
        </p:nvSpPr>
        <p:spPr>
          <a:xfrm>
            <a:off x="4474742" y="4769360"/>
            <a:ext cx="4339058" cy="369332"/>
          </a:xfrm>
          <a:prstGeom prst="rect">
            <a:avLst/>
          </a:prstGeom>
          <a:noFill/>
        </p:spPr>
        <p:txBody>
          <a:bodyPr wrap="square" rtlCol="0">
            <a:spAutoFit/>
          </a:bodyPr>
          <a:lstStyle/>
          <a:p>
            <a:r>
              <a:rPr lang="en-US" dirty="0"/>
              <a:t>St Bartholomew’s Day Massacre, 1572</a:t>
            </a:r>
          </a:p>
        </p:txBody>
      </p:sp>
    </p:spTree>
    <p:extLst>
      <p:ext uri="{BB962C8B-B14F-4D97-AF65-F5344CB8AC3E}">
        <p14:creationId xmlns:p14="http://schemas.microsoft.com/office/powerpoint/2010/main" val="20292581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45</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Rise of a culture of tolerance</a:t>
            </a:r>
          </a:p>
        </p:txBody>
      </p:sp>
      <p:sp>
        <p:nvSpPr>
          <p:cNvPr id="111619" name="Content Placeholder 2"/>
          <p:cNvSpPr>
            <a:spLocks noGrp="1"/>
          </p:cNvSpPr>
          <p:nvPr>
            <p:ph idx="4294967295"/>
          </p:nvPr>
        </p:nvSpPr>
        <p:spPr>
          <a:xfrm>
            <a:off x="249383" y="1394691"/>
            <a:ext cx="8683020" cy="4808146"/>
          </a:xfrm>
        </p:spPr>
        <p:txBody>
          <a:bodyPr>
            <a:normAutofit/>
          </a:bodyPr>
          <a:lstStyle/>
          <a:p>
            <a:pPr marL="0" indent="0" eaLnBrk="1" hangingPunct="1">
              <a:buNone/>
            </a:pPr>
            <a:r>
              <a:rPr lang="en-US" sz="2400" dirty="0"/>
              <a:t>At some point after 1650 these attitudes began to change: the idea of religious tolerance caught on in the seventeenth century among the more educated classes and slowly started to map into more pluralist institutions. </a:t>
            </a:r>
          </a:p>
          <a:p>
            <a:pPr marL="0" indent="0" eaLnBrk="1" hangingPunct="1">
              <a:buNone/>
            </a:pPr>
            <a:endParaRPr lang="en-US" sz="2400" dirty="0"/>
          </a:p>
          <a:p>
            <a:pPr marL="0" indent="0" eaLnBrk="1" hangingPunct="1">
              <a:buNone/>
            </a:pPr>
            <a:r>
              <a:rPr lang="en-US" sz="2400" dirty="0"/>
              <a:t>This happened gradually and unevenly with many setbacks. Pluralism at this time meant at best peaceful co-existence and “freedom of conscience” --- it did </a:t>
            </a:r>
            <a:r>
              <a:rPr lang="en-US" sz="2400" i="1" dirty="0"/>
              <a:t>not</a:t>
            </a:r>
            <a:r>
              <a:rPr lang="en-US" sz="2400" dirty="0"/>
              <a:t> mean immediate full emancipation. </a:t>
            </a:r>
          </a:p>
          <a:p>
            <a:pPr marL="0" indent="0" eaLnBrk="1" hangingPunct="1">
              <a:buNone/>
            </a:pPr>
            <a:endParaRPr lang="en-US" sz="2400" dirty="0"/>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45</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35498106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46</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Cultural beliefs about tolerance emerged </a:t>
            </a:r>
            <a:br>
              <a:rPr lang="en-US" dirty="0"/>
            </a:br>
            <a:r>
              <a:rPr lang="en-US" dirty="0"/>
              <a:t>in the sixteenth century. </a:t>
            </a:r>
          </a:p>
        </p:txBody>
      </p:sp>
      <p:sp>
        <p:nvSpPr>
          <p:cNvPr id="111619" name="Content Placeholder 2"/>
          <p:cNvSpPr>
            <a:spLocks noGrp="1"/>
          </p:cNvSpPr>
          <p:nvPr>
            <p:ph idx="4294967295"/>
          </p:nvPr>
        </p:nvSpPr>
        <p:spPr>
          <a:xfrm>
            <a:off x="249383" y="1212575"/>
            <a:ext cx="8683020" cy="4724676"/>
          </a:xfrm>
        </p:spPr>
        <p:txBody>
          <a:bodyPr>
            <a:normAutofit/>
          </a:bodyPr>
          <a:lstStyle/>
          <a:p>
            <a:pPr marL="0" indent="0" eaLnBrk="1" hangingPunct="1">
              <a:buNone/>
            </a:pPr>
            <a:r>
              <a:rPr lang="en-US" sz="2400" dirty="0"/>
              <a:t>Historically, how cultural beliefs about tolerance emerged and then turned into rules, norms and institutions is at the center of the story.</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46</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pic>
        <p:nvPicPr>
          <p:cNvPr id="3" name="Picture 2">
            <a:extLst>
              <a:ext uri="{FF2B5EF4-FFF2-40B4-BE49-F238E27FC236}">
                <a16:creationId xmlns:a16="http://schemas.microsoft.com/office/drawing/2014/main" id="{CA589AB5-121F-4150-AE96-CFE6906BD635}"/>
              </a:ext>
            </a:extLst>
          </p:cNvPr>
          <p:cNvPicPr>
            <a:picLocks noChangeAspect="1"/>
          </p:cNvPicPr>
          <p:nvPr/>
        </p:nvPicPr>
        <p:blipFill>
          <a:blip r:embed="rId3"/>
          <a:stretch>
            <a:fillRect/>
          </a:stretch>
        </p:blipFill>
        <p:spPr>
          <a:xfrm>
            <a:off x="457200" y="2199585"/>
            <a:ext cx="2818717" cy="4283765"/>
          </a:xfrm>
          <a:prstGeom prst="rect">
            <a:avLst/>
          </a:prstGeom>
        </p:spPr>
      </p:pic>
      <p:pic>
        <p:nvPicPr>
          <p:cNvPr id="6" name="Picture 5">
            <a:extLst>
              <a:ext uri="{FF2B5EF4-FFF2-40B4-BE49-F238E27FC236}">
                <a16:creationId xmlns:a16="http://schemas.microsoft.com/office/drawing/2014/main" id="{01DB9C73-C73F-4C07-83CF-44112B4E6FD7}"/>
              </a:ext>
            </a:extLst>
          </p:cNvPr>
          <p:cNvPicPr>
            <a:picLocks noChangeAspect="1"/>
          </p:cNvPicPr>
          <p:nvPr/>
        </p:nvPicPr>
        <p:blipFill>
          <a:blip r:embed="rId4"/>
          <a:stretch>
            <a:fillRect/>
          </a:stretch>
        </p:blipFill>
        <p:spPr>
          <a:xfrm>
            <a:off x="5667375" y="2199585"/>
            <a:ext cx="2641738" cy="3870720"/>
          </a:xfrm>
          <a:prstGeom prst="rect">
            <a:avLst/>
          </a:prstGeom>
        </p:spPr>
      </p:pic>
      <p:sp>
        <p:nvSpPr>
          <p:cNvPr id="7" name="TextBox 6">
            <a:extLst>
              <a:ext uri="{FF2B5EF4-FFF2-40B4-BE49-F238E27FC236}">
                <a16:creationId xmlns:a16="http://schemas.microsoft.com/office/drawing/2014/main" id="{B65E6F6B-88DC-45F5-907C-45401A32CB07}"/>
              </a:ext>
            </a:extLst>
          </p:cNvPr>
          <p:cNvSpPr txBox="1"/>
          <p:nvPr/>
        </p:nvSpPr>
        <p:spPr>
          <a:xfrm>
            <a:off x="5178287" y="6133656"/>
            <a:ext cx="3866322" cy="369332"/>
          </a:xfrm>
          <a:prstGeom prst="rect">
            <a:avLst/>
          </a:prstGeom>
          <a:noFill/>
        </p:spPr>
        <p:txBody>
          <a:bodyPr wrap="square" rtlCol="0">
            <a:spAutoFit/>
          </a:bodyPr>
          <a:lstStyle/>
          <a:p>
            <a:r>
              <a:rPr lang="en-US" dirty="0"/>
              <a:t>Sebastian </a:t>
            </a:r>
            <a:r>
              <a:rPr lang="en-US" dirty="0" err="1"/>
              <a:t>Castellio</a:t>
            </a:r>
            <a:r>
              <a:rPr lang="en-US" dirty="0"/>
              <a:t>, 1515-1563</a:t>
            </a:r>
          </a:p>
        </p:txBody>
      </p:sp>
    </p:spTree>
    <p:extLst>
      <p:ext uri="{BB962C8B-B14F-4D97-AF65-F5344CB8AC3E}">
        <p14:creationId xmlns:p14="http://schemas.microsoft.com/office/powerpoint/2010/main" val="883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47</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A Philosophy of Tolerance: the Enlightenment </a:t>
            </a:r>
          </a:p>
        </p:txBody>
      </p:sp>
      <p:sp>
        <p:nvSpPr>
          <p:cNvPr id="111619" name="Content Placeholder 2"/>
          <p:cNvSpPr>
            <a:spLocks noGrp="1"/>
          </p:cNvSpPr>
          <p:nvPr>
            <p:ph idx="4294967295"/>
          </p:nvPr>
        </p:nvSpPr>
        <p:spPr>
          <a:xfrm>
            <a:off x="249383" y="1394691"/>
            <a:ext cx="8683020" cy="4987255"/>
          </a:xfrm>
        </p:spPr>
        <p:txBody>
          <a:bodyPr>
            <a:normAutofit/>
          </a:bodyPr>
          <a:lstStyle/>
          <a:p>
            <a:pPr marL="0" indent="0" eaLnBrk="1" hangingPunct="1">
              <a:buNone/>
            </a:pPr>
            <a:r>
              <a:rPr lang="en-US" sz="2400" dirty="0"/>
              <a:t>The European Enlightenment was </a:t>
            </a:r>
            <a:r>
              <a:rPr lang="en-US" sz="2400" b="1" dirty="0"/>
              <a:t>not</a:t>
            </a:r>
            <a:r>
              <a:rPr lang="en-US" sz="2400" dirty="0"/>
              <a:t> inherently a secular and atheist movement --- though some of its </a:t>
            </a:r>
            <a:r>
              <a:rPr lang="en-US" sz="2400" i="1" dirty="0"/>
              <a:t>philosophes </a:t>
            </a:r>
            <a:r>
              <a:rPr lang="en-US" sz="2400" dirty="0"/>
              <a:t> were. But it was overwhelmingly culturally tolerant.</a:t>
            </a:r>
          </a:p>
          <a:p>
            <a:pPr marL="0" indent="0" eaLnBrk="1" hangingPunct="1">
              <a:buNone/>
            </a:pPr>
            <a:endParaRPr lang="en-US" sz="2400" dirty="0"/>
          </a:p>
          <a:p>
            <a:pPr marL="0" indent="0" eaLnBrk="1" hangingPunct="1">
              <a:buNone/>
            </a:pPr>
            <a:r>
              <a:rPr lang="en-US" sz="2400" dirty="0"/>
              <a:t>The defining book of the early Enlightenment was John Locke’s </a:t>
            </a:r>
            <a:r>
              <a:rPr lang="en-US" sz="2400" i="1" dirty="0"/>
              <a:t>Letters on Toleration</a:t>
            </a:r>
            <a:r>
              <a:rPr lang="en-US" sz="2400" dirty="0"/>
              <a:t>. </a:t>
            </a:r>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47</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pic>
        <p:nvPicPr>
          <p:cNvPr id="3" name="Picture 2">
            <a:extLst>
              <a:ext uri="{FF2B5EF4-FFF2-40B4-BE49-F238E27FC236}">
                <a16:creationId xmlns:a16="http://schemas.microsoft.com/office/drawing/2014/main" id="{40765545-DF10-E21A-C3FA-0BE36B91506B}"/>
              </a:ext>
            </a:extLst>
          </p:cNvPr>
          <p:cNvPicPr>
            <a:picLocks noChangeAspect="1"/>
          </p:cNvPicPr>
          <p:nvPr/>
        </p:nvPicPr>
        <p:blipFill>
          <a:blip r:embed="rId3"/>
          <a:stretch>
            <a:fillRect/>
          </a:stretch>
        </p:blipFill>
        <p:spPr>
          <a:xfrm>
            <a:off x="3303588" y="3402307"/>
            <a:ext cx="3086531" cy="3439005"/>
          </a:xfrm>
          <a:prstGeom prst="rect">
            <a:avLst/>
          </a:prstGeom>
        </p:spPr>
      </p:pic>
    </p:spTree>
    <p:extLst>
      <p:ext uri="{BB962C8B-B14F-4D97-AF65-F5344CB8AC3E}">
        <p14:creationId xmlns:p14="http://schemas.microsoft.com/office/powerpoint/2010/main" val="35242289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48</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The driver of pluralism:</a:t>
            </a:r>
          </a:p>
        </p:txBody>
      </p:sp>
      <p:sp>
        <p:nvSpPr>
          <p:cNvPr id="111619" name="Content Placeholder 2"/>
          <p:cNvSpPr>
            <a:spLocks noGrp="1"/>
          </p:cNvSpPr>
          <p:nvPr>
            <p:ph idx="4294967295"/>
          </p:nvPr>
        </p:nvSpPr>
        <p:spPr>
          <a:xfrm>
            <a:off x="249383" y="1013619"/>
            <a:ext cx="8683020" cy="5550694"/>
          </a:xfrm>
        </p:spPr>
        <p:txBody>
          <a:bodyPr>
            <a:normAutofit/>
          </a:bodyPr>
          <a:lstStyle/>
          <a:p>
            <a:pPr marL="0" indent="0" eaLnBrk="1" hangingPunct="1">
              <a:buNone/>
            </a:pPr>
            <a:endParaRPr lang="en-US" sz="2400" dirty="0"/>
          </a:p>
          <a:p>
            <a:pPr marL="0" indent="0" eaLnBrk="1" hangingPunct="1">
              <a:buNone/>
            </a:pPr>
            <a:r>
              <a:rPr lang="en-US" sz="2400" dirty="0"/>
              <a:t>One reason was that it was increasingly recognized that anti-pluralism was costly: Catholic France had guaranteed toleration to Huguenots in 1598 in the Edict of Nantes.</a:t>
            </a:r>
          </a:p>
          <a:p>
            <a:pPr marL="0" indent="0" eaLnBrk="1" hangingPunct="1">
              <a:buNone/>
            </a:pPr>
            <a:endParaRPr lang="en-US" sz="2400" dirty="0"/>
          </a:p>
          <a:p>
            <a:pPr marL="0" indent="0" eaLnBrk="1" hangingPunct="1">
              <a:buNone/>
            </a:pPr>
            <a:r>
              <a:rPr lang="en-US" sz="2400" dirty="0"/>
              <a:t>Pluralism was clearly in part driven by economics and pragmatism: the growing realization that bigotry and anti-pluralism were expensive in terms of economic development. But in many cases, rulers were not maximizing income.</a:t>
            </a:r>
          </a:p>
          <a:p>
            <a:pPr marL="0" indent="0" eaLnBrk="1" hangingPunct="1">
              <a:buNone/>
            </a:pPr>
            <a:endParaRPr lang="en-US" sz="2400" dirty="0"/>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48</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703293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49</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Tolerance vs. Emancipation</a:t>
            </a:r>
          </a:p>
        </p:txBody>
      </p:sp>
      <p:sp>
        <p:nvSpPr>
          <p:cNvPr id="111619" name="Content Placeholder 2"/>
          <p:cNvSpPr>
            <a:spLocks noGrp="1"/>
          </p:cNvSpPr>
          <p:nvPr>
            <p:ph idx="4294967295"/>
          </p:nvPr>
        </p:nvSpPr>
        <p:spPr>
          <a:xfrm>
            <a:off x="249383" y="1013619"/>
            <a:ext cx="8683020" cy="4923631"/>
          </a:xfrm>
        </p:spPr>
        <p:txBody>
          <a:bodyPr>
            <a:normAutofit fontScale="92500" lnSpcReduction="20000"/>
          </a:bodyPr>
          <a:lstStyle/>
          <a:p>
            <a:pPr marL="0" indent="0" eaLnBrk="1" hangingPunct="1">
              <a:buNone/>
            </a:pPr>
            <a:r>
              <a:rPr lang="en-US" sz="2400" dirty="0"/>
              <a:t>Intolerance did </a:t>
            </a:r>
            <a:r>
              <a:rPr lang="en-US" sz="2400" i="1" dirty="0"/>
              <a:t>not </a:t>
            </a:r>
            <a:r>
              <a:rPr lang="en-US" sz="2400" dirty="0"/>
              <a:t>disappear magically in 1648, not even in the most pluralist countries. A case in point: Louis XIV and his senseless revocation of the Edict of Nantes, 1685. France was much impoverished on that account, losing a considerable part of its “upper tail human capital” and some of its best artisans. </a:t>
            </a:r>
          </a:p>
          <a:p>
            <a:pPr marL="0" indent="0" eaLnBrk="1" hangingPunct="1">
              <a:buNone/>
            </a:pPr>
            <a:endParaRPr lang="en-US" sz="2400" dirty="0"/>
          </a:p>
          <a:p>
            <a:pPr marL="0" indent="0" eaLnBrk="1" hangingPunct="1">
              <a:buNone/>
            </a:pPr>
            <a:r>
              <a:rPr lang="en-US" sz="2400" dirty="0"/>
              <a:t>Moreover, being “tolerated” was not the same as emancipation. Even the relatively more pluralist institutions (formal and informal) of western societies before c. 1830 were far from color/race/religion blind. </a:t>
            </a:r>
          </a:p>
          <a:p>
            <a:pPr marL="0" indent="0" eaLnBrk="1" hangingPunct="1">
              <a:buNone/>
            </a:pPr>
            <a:endParaRPr lang="en-US" sz="2400" dirty="0"/>
          </a:p>
          <a:p>
            <a:pPr marL="0" indent="0" eaLnBrk="1" hangingPunct="1">
              <a:buNone/>
            </a:pPr>
            <a:r>
              <a:rPr lang="en-US" sz="2400" dirty="0"/>
              <a:t>Greater tolerance for much of 18</a:t>
            </a:r>
            <a:r>
              <a:rPr lang="en-US" sz="2400" baseline="30000" dirty="0"/>
              <a:t>th</a:t>
            </a:r>
            <a:r>
              <a:rPr lang="en-US" sz="2400" dirty="0"/>
              <a:t> Century Europe could still be consistent with serious discrimination against minority groups at many levels. </a:t>
            </a:r>
          </a:p>
          <a:p>
            <a:pPr marL="0" indent="0" eaLnBrk="1" hangingPunct="1">
              <a:buNone/>
            </a:pPr>
            <a:r>
              <a:rPr lang="en-US" sz="2400" dirty="0"/>
              <a:t>In Great Britain, after the 1689 Act of Toleration, dissenters could live and practice their religion, but were excluded from many spheres until the Emancipation Act of 1829. </a:t>
            </a:r>
          </a:p>
          <a:p>
            <a:pPr marL="0" indent="0" eaLnBrk="1" hangingPunct="1">
              <a:buNone/>
            </a:pPr>
            <a:endParaRPr lang="en-US" sz="2400" dirty="0"/>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49</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2547492" cy="461665"/>
          </a:xfrm>
          <a:prstGeom prst="rect">
            <a:avLst/>
          </a:prstGeom>
          <a:noFill/>
          <a:ln w="9525">
            <a:noFill/>
            <a:miter lim="800000"/>
            <a:headEnd/>
            <a:tailEnd/>
          </a:ln>
        </p:spPr>
        <p:txBody>
          <a:bodyPr wrap="none">
            <a:spAutoFit/>
          </a:bodyPr>
          <a:lstStyle/>
          <a:p>
            <a:r>
              <a:rPr lang="en-US" altLang="en-US" sz="1200" b="0" dirty="0"/>
              <a:t>Beloit Upton Lecture October 2023</a:t>
            </a:r>
          </a:p>
          <a:p>
            <a:pPr>
              <a:buFont typeface="Arial" charset="0"/>
              <a:buNone/>
            </a:pPr>
            <a:endParaRPr lang="en-US" altLang="en-US" sz="1200" b="0" dirty="0"/>
          </a:p>
        </p:txBody>
      </p:sp>
    </p:spTree>
    <p:extLst>
      <p:ext uri="{BB962C8B-B14F-4D97-AF65-F5344CB8AC3E}">
        <p14:creationId xmlns:p14="http://schemas.microsoft.com/office/powerpoint/2010/main" val="1700642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5</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An (incomplete) taxonomy of diversities</a:t>
            </a:r>
          </a:p>
        </p:txBody>
      </p:sp>
      <p:sp>
        <p:nvSpPr>
          <p:cNvPr id="111619" name="Content Placeholder 2"/>
          <p:cNvSpPr>
            <a:spLocks noGrp="1"/>
          </p:cNvSpPr>
          <p:nvPr>
            <p:ph idx="4294967295"/>
          </p:nvPr>
        </p:nvSpPr>
        <p:spPr>
          <a:xfrm>
            <a:off x="249383" y="904875"/>
            <a:ext cx="8683020" cy="5324475"/>
          </a:xfrm>
        </p:spPr>
        <p:txBody>
          <a:bodyPr>
            <a:normAutofit lnSpcReduction="10000"/>
          </a:bodyPr>
          <a:lstStyle/>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Definitions: the population consists of groups or subpopulations that share a special “trait” or </a:t>
            </a:r>
            <a:r>
              <a:rPr kumimoji="0" lang="en-US" sz="2400" b="1" i="0" u="none" strike="noStrike" kern="1200" cap="none" spc="0" normalizeH="0" baseline="0" noProof="0" dirty="0">
                <a:ln>
                  <a:noFill/>
                </a:ln>
                <a:solidFill>
                  <a:prstClr val="black"/>
                </a:solidFill>
                <a:effectLst/>
                <a:uLnTx/>
                <a:uFillTx/>
                <a:latin typeface="Calibri"/>
                <a:ea typeface="MS PGothic" pitchFamily="34" charset="-128"/>
              </a:rPr>
              <a:t>characteristic</a:t>
            </a: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 that sets them apart from other groups. </a:t>
            </a:r>
          </a:p>
          <a:p>
            <a:pPr marL="0" marR="0" lvl="0" indent="0" algn="l" defTabSz="457200" rtl="0" eaLnBrk="1" fontAlgn="base" latinLnBrk="0" hangingPunct="1">
              <a:lnSpc>
                <a:spcPct val="100000"/>
              </a:lnSpc>
              <a:spcBef>
                <a:spcPct val="20000"/>
              </a:spcBef>
              <a:spcAft>
                <a:spcPct val="0"/>
              </a:spcAft>
              <a:buClrTx/>
              <a:buSzTx/>
              <a:buFont typeface="Arial" charset="0"/>
              <a:buNone/>
              <a:tabLst/>
              <a:defRPr/>
            </a:pP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We can think of diversity  as having many overlapping dimensions in different traits:</a:t>
            </a:r>
          </a:p>
          <a:p>
            <a:pPr marL="457200" marR="0" lvl="0" indent="-457200" algn="l" defTabSz="457200" rtl="0" eaLnBrk="1" fontAlgn="base" latinLnBrk="0" hangingPunct="1">
              <a:lnSpc>
                <a:spcPct val="100000"/>
              </a:lnSpc>
              <a:spcBef>
                <a:spcPct val="20000"/>
              </a:spcBef>
              <a:spcAft>
                <a:spcPct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Genetic diversity, related to but by no means identical to ethnic diversity.</a:t>
            </a:r>
          </a:p>
          <a:p>
            <a:pPr marL="457200" marR="0" lvl="0" indent="-457200" algn="l" defTabSz="457200" rtl="0" eaLnBrk="1" fontAlgn="base" latinLnBrk="0" hangingPunct="1">
              <a:lnSpc>
                <a:spcPct val="100000"/>
              </a:lnSpc>
              <a:spcBef>
                <a:spcPct val="20000"/>
              </a:spcBef>
              <a:spcAft>
                <a:spcPct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Phenotypic diversity (not the same as genetic diversity)</a:t>
            </a:r>
          </a:p>
          <a:p>
            <a:pPr marL="457200" marR="0" lvl="0" indent="-457200" algn="l" defTabSz="457200" rtl="0" eaLnBrk="1" fontAlgn="base" latinLnBrk="0" hangingPunct="1">
              <a:lnSpc>
                <a:spcPct val="100000"/>
              </a:lnSpc>
              <a:spcBef>
                <a:spcPct val="20000"/>
              </a:spcBef>
              <a:spcAft>
                <a:spcPct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Ethnic/national-origins diversity</a:t>
            </a:r>
          </a:p>
          <a:p>
            <a:pPr marL="457200" marR="0" lvl="0" indent="-457200" algn="l" defTabSz="457200" rtl="0" eaLnBrk="1" fontAlgn="base" latinLnBrk="0" hangingPunct="1">
              <a:lnSpc>
                <a:spcPct val="100000"/>
              </a:lnSpc>
              <a:spcBef>
                <a:spcPct val="20000"/>
              </a:spcBef>
              <a:spcAft>
                <a:spcPct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Linguistic diversity</a:t>
            </a:r>
          </a:p>
          <a:p>
            <a:pPr marL="457200" marR="0" lvl="0" indent="-457200" algn="l" defTabSz="457200" rtl="0" eaLnBrk="1" fontAlgn="base" latinLnBrk="0" hangingPunct="1">
              <a:lnSpc>
                <a:spcPct val="100000"/>
              </a:lnSpc>
              <a:spcBef>
                <a:spcPct val="20000"/>
              </a:spcBef>
              <a:spcAft>
                <a:spcPct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Religious diversity</a:t>
            </a:r>
          </a:p>
          <a:p>
            <a:pPr marL="457200" marR="0" lvl="0" indent="-457200" algn="l" defTabSz="457200" rtl="0" eaLnBrk="1" fontAlgn="base" latinLnBrk="0" hangingPunct="1">
              <a:lnSpc>
                <a:spcPct val="100000"/>
              </a:lnSpc>
              <a:spcBef>
                <a:spcPct val="20000"/>
              </a:spcBef>
              <a:spcAft>
                <a:spcPct val="0"/>
              </a:spcAft>
              <a:buClrTx/>
              <a:buSzTx/>
              <a:buFont typeface="+mj-lt"/>
              <a:buAutoNum type="arabicPeriod"/>
              <a:tabLst/>
              <a:defRPr/>
            </a:pPr>
            <a:r>
              <a:rPr kumimoji="0" lang="en-US" sz="2400" b="0" i="0" u="none" strike="noStrike" kern="1200" cap="none" spc="0" normalizeH="0" baseline="0" noProof="0" dirty="0">
                <a:ln>
                  <a:noFill/>
                </a:ln>
                <a:solidFill>
                  <a:prstClr val="black"/>
                </a:solidFill>
                <a:effectLst/>
                <a:uLnTx/>
                <a:uFillTx/>
                <a:latin typeface="Calibri"/>
                <a:ea typeface="MS PGothic" pitchFamily="34" charset="-128"/>
              </a:rPr>
              <a:t>Other cultural/ideological diversity</a:t>
            </a:r>
          </a:p>
          <a:p>
            <a:pPr marL="457200" marR="0" lvl="0" indent="-457200" algn="l" defTabSz="457200" rtl="0" eaLnBrk="1" fontAlgn="base" latinLnBrk="0" hangingPunct="1">
              <a:lnSpc>
                <a:spcPct val="100000"/>
              </a:lnSpc>
              <a:spcBef>
                <a:spcPct val="20000"/>
              </a:spcBef>
              <a:spcAft>
                <a:spcPct val="0"/>
              </a:spcAft>
              <a:buClrTx/>
              <a:buSzTx/>
              <a:buFont typeface="+mj-lt"/>
              <a:buAutoNum type="arabicPeriod"/>
              <a:tabLst/>
              <a:defRPr/>
            </a:pPr>
            <a:r>
              <a:rPr lang="en-US" sz="2400" dirty="0">
                <a:solidFill>
                  <a:prstClr val="black"/>
                </a:solidFill>
                <a:latin typeface="Calibri"/>
              </a:rPr>
              <a:t>Cognitive and intellectual diversity </a:t>
            </a: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5</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23643863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50</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249384" y="321469"/>
            <a:ext cx="8447356" cy="692150"/>
          </a:xfrm>
        </p:spPr>
        <p:txBody>
          <a:bodyPr/>
          <a:lstStyle/>
          <a:p>
            <a:pPr eaLnBrk="1" hangingPunct="1"/>
            <a:r>
              <a:rPr lang="en-US" dirty="0"/>
              <a:t>After the FR and Napoleon, Europe became </a:t>
            </a:r>
            <a:br>
              <a:rPr lang="en-US" dirty="0"/>
            </a:br>
            <a:r>
              <a:rPr lang="en-US" dirty="0"/>
              <a:t>more pluralist</a:t>
            </a:r>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By 1815, much of Western Europe adopted more tolerant attitudes and hence more pluralist institutions and benefitted from them in multiple ways.</a:t>
            </a:r>
          </a:p>
          <a:p>
            <a:pPr marL="0" indent="0" eaLnBrk="1" hangingPunct="1">
              <a:buNone/>
            </a:pPr>
            <a:endParaRPr lang="en-US" sz="2400" dirty="0"/>
          </a:p>
          <a:p>
            <a:pPr marL="0" indent="0" eaLnBrk="1" hangingPunct="1">
              <a:buNone/>
            </a:pPr>
            <a:r>
              <a:rPr lang="en-US" sz="2400" dirty="0"/>
              <a:t>Oddly enough, Eastern Europe in the nineteenth century moved in the opposite direction. The establishment of the Pale of Settlement in Russia (1791) --- just when France was “emancipating” its Jews. </a:t>
            </a:r>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50</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454744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51</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The benefits of religious diversity</a:t>
            </a:r>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One way in which constrained religious competition between different religions was beneficial was human capital formation.</a:t>
            </a:r>
          </a:p>
          <a:p>
            <a:pPr marL="0" indent="0" eaLnBrk="1" hangingPunct="1">
              <a:buNone/>
            </a:pPr>
            <a:endParaRPr lang="en-US" sz="2400" dirty="0"/>
          </a:p>
          <a:p>
            <a:pPr marL="0" indent="0" eaLnBrk="1" hangingPunct="1">
              <a:buNone/>
            </a:pPr>
            <a:r>
              <a:rPr lang="en-US" sz="2400" dirty="0"/>
              <a:t>Instead of persecuting heretics, the idea was to educate youngsters in the “true faith”. Three examples:</a:t>
            </a:r>
          </a:p>
          <a:p>
            <a:pPr marL="0" indent="0" eaLnBrk="1" hangingPunct="1">
              <a:buNone/>
            </a:pPr>
            <a:endParaRPr lang="en-US" sz="2400" dirty="0"/>
          </a:p>
          <a:p>
            <a:pPr eaLnBrk="1" hangingPunct="1"/>
            <a:r>
              <a:rPr lang="en-US" sz="2400" dirty="0"/>
              <a:t>Jesuit Schools</a:t>
            </a:r>
          </a:p>
          <a:p>
            <a:pPr eaLnBrk="1" hangingPunct="1"/>
            <a:r>
              <a:rPr lang="en-US" sz="2400" dirty="0"/>
              <a:t>Dissenting Academies</a:t>
            </a:r>
          </a:p>
          <a:p>
            <a:pPr eaLnBrk="1" hangingPunct="1"/>
            <a:r>
              <a:rPr lang="en-US" sz="2400" dirty="0"/>
              <a:t>American Colleges in the nineteenth century. </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51</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29045043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6B75-233A-4B62-A612-3C700555CA8B}"/>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777BDF7A-95B7-8839-0896-19A92711C1FD}"/>
              </a:ext>
            </a:extLst>
          </p:cNvPr>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52</a:t>
            </a:fld>
            <a:endParaRPr lang="en-US" sz="1200" b="0" dirty="0">
              <a:solidFill>
                <a:schemeClr val="tx1">
                  <a:tint val="75000"/>
                </a:schemeClr>
              </a:solidFill>
              <a:ea typeface="ＭＳ Ｐゴシック" charset="-128"/>
              <a:cs typeface="+mn-cs"/>
            </a:endParaRPr>
          </a:p>
        </p:txBody>
      </p:sp>
      <p:sp>
        <p:nvSpPr>
          <p:cNvPr id="111618" name="Title 1">
            <a:extLst>
              <a:ext uri="{FF2B5EF4-FFF2-40B4-BE49-F238E27FC236}">
                <a16:creationId xmlns:a16="http://schemas.microsoft.com/office/drawing/2014/main" id="{94C12AF7-EF5E-7607-5122-9235334FAF2E}"/>
              </a:ext>
            </a:extLst>
          </p:cNvPr>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a:extLst>
              <a:ext uri="{FF2B5EF4-FFF2-40B4-BE49-F238E27FC236}">
                <a16:creationId xmlns:a16="http://schemas.microsoft.com/office/drawing/2014/main" id="{5FE1029B-2F7E-DD59-472C-30DA192106B7}"/>
              </a:ext>
            </a:extLst>
          </p:cNvPr>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Some paradigmatic case studies: </a:t>
            </a:r>
          </a:p>
          <a:p>
            <a:pPr marL="0" indent="0" eaLnBrk="1" hangingPunct="1">
              <a:buNone/>
            </a:pPr>
            <a:endParaRPr lang="en-US" sz="2400" dirty="0"/>
          </a:p>
          <a:p>
            <a:pPr marL="457200" indent="-457200" eaLnBrk="1" hangingPunct="1">
              <a:buFont typeface="+mj-lt"/>
              <a:buAutoNum type="arabicPeriod"/>
            </a:pPr>
            <a:r>
              <a:rPr lang="en-US" sz="2400" dirty="0"/>
              <a:t>The Industrial Revolution in Britain</a:t>
            </a:r>
          </a:p>
          <a:p>
            <a:pPr marL="457200" indent="-457200" eaLnBrk="1" hangingPunct="1">
              <a:buFont typeface="+mj-lt"/>
              <a:buAutoNum type="arabicPeriod"/>
            </a:pPr>
            <a:r>
              <a:rPr lang="en-US" sz="2400" dirty="0"/>
              <a:t>The Dutch Golden Age</a:t>
            </a:r>
          </a:p>
          <a:p>
            <a:pPr marL="457200" indent="-457200" eaLnBrk="1" hangingPunct="1">
              <a:buFont typeface="+mj-lt"/>
              <a:buAutoNum type="arabicPeriod"/>
            </a:pPr>
            <a:r>
              <a:rPr lang="en-US" sz="2400" dirty="0"/>
              <a:t>Imperial and Weimar Germany</a:t>
            </a:r>
          </a:p>
          <a:p>
            <a:pPr marL="457200" indent="-457200" eaLnBrk="1" hangingPunct="1">
              <a:buFont typeface="+mj-lt"/>
              <a:buAutoNum type="arabicPeriod"/>
            </a:pPr>
            <a:r>
              <a:rPr lang="en-US" sz="2400" dirty="0"/>
              <a:t>The Parsis in India</a:t>
            </a:r>
          </a:p>
        </p:txBody>
      </p:sp>
      <p:sp>
        <p:nvSpPr>
          <p:cNvPr id="4" name="Slide Number Placeholder 3">
            <a:extLst>
              <a:ext uri="{FF2B5EF4-FFF2-40B4-BE49-F238E27FC236}">
                <a16:creationId xmlns:a16="http://schemas.microsoft.com/office/drawing/2014/main" id="{5E0D8338-40B7-928F-27F0-D347EE72CFE1}"/>
              </a:ext>
            </a:extLst>
          </p:cNvPr>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52</a:t>
            </a:fld>
            <a:endParaRPr lang="en-US" sz="1200" b="0" dirty="0">
              <a:solidFill>
                <a:schemeClr val="tx1">
                  <a:tint val="75000"/>
                </a:schemeClr>
              </a:solidFill>
              <a:ea typeface="ＭＳ Ｐゴシック" charset="-128"/>
              <a:cs typeface="+mn-cs"/>
            </a:endParaRPr>
          </a:p>
        </p:txBody>
      </p:sp>
      <p:sp>
        <p:nvSpPr>
          <p:cNvPr id="111621" name="Rectangle 6">
            <a:extLst>
              <a:ext uri="{FF2B5EF4-FFF2-40B4-BE49-F238E27FC236}">
                <a16:creationId xmlns:a16="http://schemas.microsoft.com/office/drawing/2014/main" id="{A5F755EA-9014-1FC9-5795-296C2972DA2C}"/>
              </a:ext>
            </a:extLst>
          </p:cNvPr>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31253014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53</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249383" y="321469"/>
            <a:ext cx="8683020" cy="692150"/>
          </a:xfrm>
        </p:spPr>
        <p:txBody>
          <a:bodyPr>
            <a:normAutofit fontScale="90000"/>
          </a:bodyPr>
          <a:lstStyle/>
          <a:p>
            <a:pPr eaLnBrk="1" hangingPunct="1"/>
            <a:r>
              <a:rPr lang="en-US" dirty="0"/>
              <a:t>Great Britain: “Good” Institutions turned diversity </a:t>
            </a:r>
            <a:br>
              <a:rPr lang="en-US" dirty="0"/>
            </a:br>
            <a:r>
              <a:rPr lang="en-US" dirty="0"/>
              <a:t>into economic success </a:t>
            </a:r>
          </a:p>
        </p:txBody>
      </p:sp>
      <p:sp>
        <p:nvSpPr>
          <p:cNvPr id="111619" name="Content Placeholder 2"/>
          <p:cNvSpPr>
            <a:spLocks noGrp="1"/>
          </p:cNvSpPr>
          <p:nvPr>
            <p:ph idx="4294967295"/>
          </p:nvPr>
        </p:nvSpPr>
        <p:spPr>
          <a:xfrm>
            <a:off x="230490" y="1050850"/>
            <a:ext cx="8683020" cy="4946474"/>
          </a:xfrm>
        </p:spPr>
        <p:txBody>
          <a:bodyPr>
            <a:normAutofit/>
          </a:bodyPr>
          <a:lstStyle/>
          <a:p>
            <a:pPr marL="0" indent="0" eaLnBrk="1" hangingPunct="1">
              <a:buNone/>
            </a:pPr>
            <a:r>
              <a:rPr lang="en-US" sz="2400" dirty="0"/>
              <a:t>Late seventeenth-century Britain (Act of Toleration, 1689) became sufficiently pluralist to allow all adherents of dissenting (non-Anglican) religions to live in Britain and practice their religions, even though dissenters and Catholics were excluded from government service and the military. </a:t>
            </a:r>
          </a:p>
          <a:p>
            <a:pPr marL="0" indent="0" eaLnBrk="1" hangingPunct="1">
              <a:buNone/>
            </a:pPr>
            <a:r>
              <a:rPr lang="en-US" sz="2400" dirty="0"/>
              <a:t>The influx of highly skilled French Huguenots fleeing Louis XIV’s anti-pluralist France illustrates the consequences: it included some leading Huguenot intellectuals, such as Denis </a:t>
            </a:r>
            <a:r>
              <a:rPr lang="en-US" sz="2400" dirty="0" err="1"/>
              <a:t>Papin</a:t>
            </a:r>
            <a:r>
              <a:rPr lang="en-US" sz="2400" dirty="0"/>
              <a:t>, as well as the crème of the French clock- and watchmaking industry. These had considerable impact on the Industrial Revolution. </a:t>
            </a:r>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53</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4912406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54</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Religious Pluralism in Action </a:t>
            </a:r>
          </a:p>
        </p:txBody>
      </p:sp>
      <p:sp>
        <p:nvSpPr>
          <p:cNvPr id="111619" name="Content Placeholder 2"/>
          <p:cNvSpPr>
            <a:spLocks noGrp="1"/>
          </p:cNvSpPr>
          <p:nvPr>
            <p:ph idx="4294967295"/>
          </p:nvPr>
        </p:nvSpPr>
        <p:spPr>
          <a:xfrm>
            <a:off x="249383" y="1394691"/>
            <a:ext cx="8683020" cy="4968402"/>
          </a:xfrm>
        </p:spPr>
        <p:txBody>
          <a:bodyPr>
            <a:normAutofit lnSpcReduction="10000"/>
          </a:bodyPr>
          <a:lstStyle/>
          <a:p>
            <a:pPr marL="0" indent="0" eaLnBrk="1" hangingPunct="1">
              <a:buNone/>
            </a:pPr>
            <a:r>
              <a:rPr lang="en-US" sz="2400" dirty="0"/>
              <a:t>Voltaire, in his sixth letter Regarding the English Nation (1733) pointed out that at the Royal Exchange “the Jew, the Mohammedan and the Christian negotiate with one another as if they were all of the same religion, and the only heretics are those who declare bankruptcy.”</a:t>
            </a:r>
          </a:p>
          <a:p>
            <a:pPr marL="0" indent="0" eaLnBrk="1" hangingPunct="1">
              <a:buNone/>
            </a:pPr>
            <a:endParaRPr lang="en-US" sz="2400" dirty="0"/>
          </a:p>
          <a:p>
            <a:pPr marL="0" indent="0" eaLnBrk="1" hangingPunct="1">
              <a:buNone/>
            </a:pPr>
            <a:r>
              <a:rPr lang="en-US" sz="2400" dirty="0"/>
              <a:t>In the Industrial Revolution:  Although they were a relatively small fraction (7 percent) of the population, dissenters punched above their weight in the Industrial Revolution. They were not fully emancipated until 1829. This left them with few other career paths than business and entrepreneurship. They supplied a disproportionately large number of leading industrialists in this period, by some estimates around 50 percent. </a:t>
            </a:r>
          </a:p>
          <a:p>
            <a:pPr marL="0" indent="0" eaLnBrk="1" hangingPunct="1">
              <a:buNone/>
            </a:pPr>
            <a:endParaRPr lang="en-US" sz="2400" dirty="0"/>
          </a:p>
          <a:p>
            <a:pPr marL="0" indent="0" eaLnBrk="1" hangingPunct="1">
              <a:buNone/>
            </a:pPr>
            <a:endParaRPr lang="en-US" sz="2400" dirty="0"/>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54</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376415862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55</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Two examples of the value of religious diversity</a:t>
            </a:r>
            <a:br>
              <a:rPr lang="en-US" dirty="0"/>
            </a:br>
            <a:r>
              <a:rPr lang="en-US" dirty="0"/>
              <a:t>in Britain</a:t>
            </a:r>
          </a:p>
        </p:txBody>
      </p:sp>
      <p:sp>
        <p:nvSpPr>
          <p:cNvPr id="111619" name="Content Placeholder 2"/>
          <p:cNvSpPr>
            <a:spLocks noGrp="1"/>
          </p:cNvSpPr>
          <p:nvPr>
            <p:ph idx="4294967295"/>
          </p:nvPr>
        </p:nvSpPr>
        <p:spPr>
          <a:xfrm>
            <a:off x="230490" y="1022570"/>
            <a:ext cx="8683020" cy="5460780"/>
          </a:xfrm>
        </p:spPr>
        <p:txBody>
          <a:bodyPr>
            <a:normAutofit/>
          </a:bodyPr>
          <a:lstStyle/>
          <a:p>
            <a:pPr marL="0" indent="0" eaLnBrk="1" hangingPunct="1">
              <a:buNone/>
            </a:pPr>
            <a:r>
              <a:rPr lang="en-US" sz="2400" b="1" i="1" dirty="0"/>
              <a:t>Unitarians</a:t>
            </a:r>
            <a:r>
              <a:rPr lang="en-US" sz="2400" dirty="0"/>
              <a:t> were a small religious group uniquely well-situated to play a major role in economic progress. Besides Newton himself, in the eighteenth century they included many of the major figures of the Industrial Revolution such as James Watt, Josiah Wedgwood, and the scientist-philosopher Joseph Priestley</a:t>
            </a:r>
          </a:p>
          <a:p>
            <a:pPr marL="0" indent="0" eaLnBrk="1" hangingPunct="1">
              <a:buNone/>
            </a:pPr>
            <a:endParaRPr lang="en-US" sz="2400" dirty="0"/>
          </a:p>
          <a:p>
            <a:pPr marL="0" indent="0" eaLnBrk="1" hangingPunct="1">
              <a:buNone/>
            </a:pPr>
            <a:r>
              <a:rPr lang="en-US" sz="2400" dirty="0"/>
              <a:t>Another source of successful businessmen were the </a:t>
            </a:r>
            <a:r>
              <a:rPr lang="en-US" sz="2400" b="1" i="1" dirty="0"/>
              <a:t>Quakers</a:t>
            </a:r>
            <a:r>
              <a:rPr lang="en-US" sz="2400" dirty="0"/>
              <a:t>, who numbered no more than 25,000, The Darby’s (pioneers of the iron industry) were the most famous ones. </a:t>
            </a:r>
          </a:p>
          <a:p>
            <a:pPr marL="0" indent="0" eaLnBrk="1" hangingPunct="1">
              <a:buNone/>
            </a:pPr>
            <a:r>
              <a:rPr lang="en-US" sz="1900" dirty="0"/>
              <a:t>One micro-study of Birmingham suggests that in the late eighteenth century in that town Quakers made up 1 percent of the town’s population but one-third of its ironmasters and tanners (Jones, 2008, p. 177). </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55</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31512548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56</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The Netherlands in the Golden Age</a:t>
            </a:r>
          </a:p>
        </p:txBody>
      </p:sp>
      <p:sp>
        <p:nvSpPr>
          <p:cNvPr id="111619" name="Content Placeholder 2"/>
          <p:cNvSpPr>
            <a:spLocks noGrp="1"/>
          </p:cNvSpPr>
          <p:nvPr>
            <p:ph idx="4294967295"/>
          </p:nvPr>
        </p:nvSpPr>
        <p:spPr>
          <a:xfrm>
            <a:off x="249383" y="1091953"/>
            <a:ext cx="8683020" cy="4845297"/>
          </a:xfrm>
        </p:spPr>
        <p:txBody>
          <a:bodyPr>
            <a:normAutofit/>
          </a:bodyPr>
          <a:lstStyle/>
          <a:p>
            <a:pPr marL="0" indent="0" eaLnBrk="1" hangingPunct="1">
              <a:buNone/>
            </a:pPr>
            <a:r>
              <a:rPr lang="en-US" sz="2600" dirty="0"/>
              <a:t>The Netherlands is widely recognized to be the pioneer of European capitalism. </a:t>
            </a:r>
          </a:p>
          <a:p>
            <a:pPr marL="0" indent="0" eaLnBrk="1" hangingPunct="1">
              <a:buNone/>
            </a:pPr>
            <a:endParaRPr lang="en-US" sz="2600" dirty="0"/>
          </a:p>
          <a:p>
            <a:pPr marL="0" indent="0" eaLnBrk="1" hangingPunct="1">
              <a:buNone/>
            </a:pPr>
            <a:r>
              <a:rPr lang="en-US" sz="2600" dirty="0"/>
              <a:t>Dutch Capitalism in the golden age was pluralist by instinct. There were many local discriminatory laws on the books, but the de facto informal norms were more tolerant than the formal ordinances. Authorities more often than not turned a blind eye to violations of anti-pluralist laws.</a:t>
            </a:r>
          </a:p>
          <a:p>
            <a:pPr marL="0" indent="0" eaLnBrk="1" hangingPunct="1">
              <a:buNone/>
            </a:pPr>
            <a:endParaRPr lang="en-US" sz="2600" dirty="0"/>
          </a:p>
          <a:p>
            <a:pPr marL="0" indent="0" eaLnBrk="1" hangingPunct="1">
              <a:buNone/>
            </a:pPr>
            <a:endParaRPr lang="en-US" sz="26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56</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3563796" cy="461665"/>
          </a:xfrm>
          <a:prstGeom prst="rect">
            <a:avLst/>
          </a:prstGeom>
          <a:noFill/>
          <a:ln w="9525">
            <a:noFill/>
            <a:miter lim="800000"/>
            <a:headEnd/>
            <a:tailEnd/>
          </a:ln>
        </p:spPr>
        <p:txBody>
          <a:bodyPr wrap="none">
            <a:spAutoFit/>
          </a:bodyPr>
          <a:lstStyle/>
          <a:p>
            <a:r>
              <a:rPr lang="en-US" altLang="en-US" sz="1200" b="0" dirty="0"/>
              <a:t>Beloit Upton Lecture October 2023, October 2023</a:t>
            </a:r>
          </a:p>
          <a:p>
            <a:pPr>
              <a:buFont typeface="Arial" charset="0"/>
              <a:buNone/>
            </a:pPr>
            <a:endParaRPr lang="en-US" altLang="en-US" sz="1200" b="0" dirty="0"/>
          </a:p>
        </p:txBody>
      </p:sp>
    </p:spTree>
    <p:extLst>
      <p:ext uri="{BB962C8B-B14F-4D97-AF65-F5344CB8AC3E}">
        <p14:creationId xmlns:p14="http://schemas.microsoft.com/office/powerpoint/2010/main" val="2845122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57</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9525"/>
            <a:ext cx="8229600" cy="692150"/>
          </a:xfrm>
        </p:spPr>
        <p:txBody>
          <a:bodyPr/>
          <a:lstStyle/>
          <a:p>
            <a:pPr eaLnBrk="1" hangingPunct="1"/>
            <a:r>
              <a:rPr lang="en-US" dirty="0"/>
              <a:t>Colonel Jean Baptiste </a:t>
            </a:r>
            <a:r>
              <a:rPr lang="en-US" dirty="0" err="1"/>
              <a:t>Stouppe</a:t>
            </a:r>
            <a:r>
              <a:rPr lang="en-US" dirty="0"/>
              <a:t>, 1673</a:t>
            </a:r>
          </a:p>
        </p:txBody>
      </p:sp>
      <p:pic>
        <p:nvPicPr>
          <p:cNvPr id="3" name="Content Placeholder 2">
            <a:extLst>
              <a:ext uri="{FF2B5EF4-FFF2-40B4-BE49-F238E27FC236}">
                <a16:creationId xmlns:a16="http://schemas.microsoft.com/office/drawing/2014/main" id="{68F3DC4C-CD04-4F89-95F6-A5B211527340}"/>
              </a:ext>
            </a:extLst>
          </p:cNvPr>
          <p:cNvPicPr>
            <a:picLocks noGrp="1" noChangeAspect="1"/>
          </p:cNvPicPr>
          <p:nvPr>
            <p:ph idx="4294967295"/>
          </p:nvPr>
        </p:nvPicPr>
        <p:blipFill>
          <a:blip r:embed="rId3"/>
          <a:stretch>
            <a:fillRect/>
          </a:stretch>
        </p:blipFill>
        <p:spPr>
          <a:xfrm>
            <a:off x="4808276" y="889435"/>
            <a:ext cx="3743847" cy="4515480"/>
          </a:xfrm>
        </p:spPr>
      </p:pic>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57</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3563796" cy="461665"/>
          </a:xfrm>
          <a:prstGeom prst="rect">
            <a:avLst/>
          </a:prstGeom>
          <a:noFill/>
          <a:ln w="9525">
            <a:noFill/>
            <a:miter lim="800000"/>
            <a:headEnd/>
            <a:tailEnd/>
          </a:ln>
        </p:spPr>
        <p:txBody>
          <a:bodyPr wrap="none">
            <a:spAutoFit/>
          </a:bodyPr>
          <a:lstStyle/>
          <a:p>
            <a:r>
              <a:rPr lang="en-US" altLang="en-US" sz="1200" b="0" dirty="0"/>
              <a:t>Beloit Upton Lecture October 2023, October 2023</a:t>
            </a:r>
          </a:p>
          <a:p>
            <a:pPr>
              <a:buFont typeface="Arial" charset="0"/>
              <a:buNone/>
            </a:pPr>
            <a:endParaRPr lang="en-US" altLang="en-US" sz="1200" b="0" dirty="0"/>
          </a:p>
        </p:txBody>
      </p:sp>
      <p:pic>
        <p:nvPicPr>
          <p:cNvPr id="8" name="Picture 7">
            <a:extLst>
              <a:ext uri="{FF2B5EF4-FFF2-40B4-BE49-F238E27FC236}">
                <a16:creationId xmlns:a16="http://schemas.microsoft.com/office/drawing/2014/main" id="{50C6E73E-22A9-453D-9984-00A41D44281B}"/>
              </a:ext>
            </a:extLst>
          </p:cNvPr>
          <p:cNvPicPr>
            <a:picLocks noChangeAspect="1"/>
          </p:cNvPicPr>
          <p:nvPr/>
        </p:nvPicPr>
        <p:blipFill>
          <a:blip r:embed="rId4"/>
          <a:stretch>
            <a:fillRect/>
          </a:stretch>
        </p:blipFill>
        <p:spPr>
          <a:xfrm>
            <a:off x="758057" y="889435"/>
            <a:ext cx="2516956" cy="4203444"/>
          </a:xfrm>
          <a:prstGeom prst="rect">
            <a:avLst/>
          </a:prstGeom>
        </p:spPr>
      </p:pic>
      <p:sp>
        <p:nvSpPr>
          <p:cNvPr id="2" name="TextBox 1">
            <a:extLst>
              <a:ext uri="{FF2B5EF4-FFF2-40B4-BE49-F238E27FC236}">
                <a16:creationId xmlns:a16="http://schemas.microsoft.com/office/drawing/2014/main" id="{73CB6E7B-CFC6-7BB0-C22D-B3F2DE089045}"/>
              </a:ext>
            </a:extLst>
          </p:cNvPr>
          <p:cNvSpPr txBox="1"/>
          <p:nvPr/>
        </p:nvSpPr>
        <p:spPr>
          <a:xfrm>
            <a:off x="135980" y="5365042"/>
            <a:ext cx="8651875" cy="1077218"/>
          </a:xfrm>
          <a:prstGeom prst="rect">
            <a:avLst/>
          </a:prstGeom>
          <a:noFill/>
        </p:spPr>
        <p:txBody>
          <a:bodyPr wrap="square" rtlCol="0">
            <a:spAutoFit/>
          </a:bodyPr>
          <a:lstStyle/>
          <a:p>
            <a:r>
              <a:rPr lang="en-US" sz="1600" dirty="0"/>
              <a:t>“besides those of the reformed (Calvinist) church, we find Roman Catholics, Lutherans, </a:t>
            </a:r>
            <a:r>
              <a:rPr lang="en-US" sz="1600" dirty="0" err="1"/>
              <a:t>Brownists</a:t>
            </a:r>
            <a:r>
              <a:rPr lang="en-US" sz="1600" dirty="0"/>
              <a:t>, Independents, </a:t>
            </a:r>
            <a:r>
              <a:rPr lang="en-US" sz="1600" dirty="0" err="1"/>
              <a:t>Arminians</a:t>
            </a:r>
            <a:r>
              <a:rPr lang="en-US" sz="1600" dirty="0"/>
              <a:t>, Anabaptists, Socinians, </a:t>
            </a:r>
            <a:r>
              <a:rPr lang="en-US" sz="1600" dirty="0" err="1"/>
              <a:t>Arrians</a:t>
            </a:r>
            <a:r>
              <a:rPr lang="en-US" sz="1600" dirty="0"/>
              <a:t>, Enthusiasts, Quakers, </a:t>
            </a:r>
            <a:r>
              <a:rPr lang="en-US" sz="1600" dirty="0" err="1"/>
              <a:t>Borrelists</a:t>
            </a:r>
            <a:r>
              <a:rPr lang="en-US" sz="1600" dirty="0"/>
              <a:t>, Armenians, Muscovites, Libertines” not to mention Jews, Turks, and Persians “in regards that they are not Christians”</a:t>
            </a:r>
          </a:p>
        </p:txBody>
      </p:sp>
    </p:spTree>
    <p:extLst>
      <p:ext uri="{BB962C8B-B14F-4D97-AF65-F5344CB8AC3E}">
        <p14:creationId xmlns:p14="http://schemas.microsoft.com/office/powerpoint/2010/main" val="85378639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58</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One telling example:</a:t>
            </a:r>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Peter Stuyvesant, the bigoted Dutch governor of New Amsterdam asked for permission from the West India Company to kick out the few Jews that had settled there. The governors wrote back coolly that such as request would be “unreasonable and unfair, especially because of the considerable loss sustained by this nation, with others” (Oppenheim, 1909, p. 8). </a:t>
            </a:r>
          </a:p>
          <a:p>
            <a:pPr marL="0" indent="0" eaLnBrk="1" hangingPunct="1">
              <a:buNone/>
            </a:pPr>
            <a:endParaRPr lang="en-US" sz="2400" dirty="0"/>
          </a:p>
          <a:p>
            <a:pPr marL="0" indent="0" eaLnBrk="1" hangingPunct="1">
              <a:buNone/>
            </a:pPr>
            <a:r>
              <a:rPr lang="en-US" sz="2400" dirty="0"/>
              <a:t>Capitalism meant that money talked louder than bigotry and prejudice. </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58</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3563796" cy="461665"/>
          </a:xfrm>
          <a:prstGeom prst="rect">
            <a:avLst/>
          </a:prstGeom>
          <a:noFill/>
          <a:ln w="9525">
            <a:noFill/>
            <a:miter lim="800000"/>
            <a:headEnd/>
            <a:tailEnd/>
          </a:ln>
        </p:spPr>
        <p:txBody>
          <a:bodyPr wrap="none">
            <a:spAutoFit/>
          </a:bodyPr>
          <a:lstStyle/>
          <a:p>
            <a:r>
              <a:rPr lang="en-US" altLang="en-US" sz="1200" b="0" dirty="0"/>
              <a:t>Beloit Upton Lecture October 2023, October 2023</a:t>
            </a:r>
          </a:p>
          <a:p>
            <a:pPr>
              <a:buFont typeface="Arial" charset="0"/>
              <a:buNone/>
            </a:pPr>
            <a:endParaRPr lang="en-US" altLang="en-US" sz="1200" b="0" dirty="0"/>
          </a:p>
        </p:txBody>
      </p:sp>
    </p:spTree>
    <p:extLst>
      <p:ext uri="{BB962C8B-B14F-4D97-AF65-F5344CB8AC3E}">
        <p14:creationId xmlns:p14="http://schemas.microsoft.com/office/powerpoint/2010/main" val="36889012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59</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But something else was at play in the Dutch Republic</a:t>
            </a:r>
          </a:p>
        </p:txBody>
      </p:sp>
      <p:sp>
        <p:nvSpPr>
          <p:cNvPr id="111619" name="Content Placeholder 2"/>
          <p:cNvSpPr>
            <a:spLocks noGrp="1"/>
          </p:cNvSpPr>
          <p:nvPr>
            <p:ph idx="4294967295"/>
          </p:nvPr>
        </p:nvSpPr>
        <p:spPr>
          <a:xfrm>
            <a:off x="249383" y="933450"/>
            <a:ext cx="8683020" cy="5549899"/>
          </a:xfrm>
        </p:spPr>
        <p:txBody>
          <a:bodyPr>
            <a:normAutofit/>
          </a:bodyPr>
          <a:lstStyle/>
          <a:p>
            <a:pPr marL="0" indent="0" eaLnBrk="1" hangingPunct="1">
              <a:buNone/>
            </a:pPr>
            <a:r>
              <a:rPr lang="en-US" sz="2400" dirty="0"/>
              <a:t>The Netherlands in its golden age was a loose confederacy of seven self-governing provinces that ran their own affairs. Decentralization  by provinces was compounded by municipal authorities having a large amount of autonomy as well. </a:t>
            </a:r>
          </a:p>
          <a:p>
            <a:pPr marL="0" indent="0" eaLnBrk="1" hangingPunct="1">
              <a:buNone/>
            </a:pPr>
            <a:endParaRPr lang="en-US" sz="2400" dirty="0"/>
          </a:p>
          <a:p>
            <a:pPr marL="0" indent="0" eaLnBrk="1" hangingPunct="1">
              <a:buNone/>
            </a:pPr>
            <a:r>
              <a:rPr lang="en-US" sz="2400" dirty="0"/>
              <a:t>Fragmentation of political power and the high degree of autonomy of local government led to competition for the most useful citizens and created an opportunity for minorities to sort themselves into places where they were more welcome. </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59</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3563796" cy="461665"/>
          </a:xfrm>
          <a:prstGeom prst="rect">
            <a:avLst/>
          </a:prstGeom>
          <a:noFill/>
          <a:ln w="9525">
            <a:noFill/>
            <a:miter lim="800000"/>
            <a:headEnd/>
            <a:tailEnd/>
          </a:ln>
        </p:spPr>
        <p:txBody>
          <a:bodyPr wrap="none">
            <a:spAutoFit/>
          </a:bodyPr>
          <a:lstStyle/>
          <a:p>
            <a:r>
              <a:rPr lang="en-US" altLang="en-US" sz="1200" b="0" dirty="0"/>
              <a:t>Beloit Upton Lecture October 2023, October 2023</a:t>
            </a:r>
          </a:p>
          <a:p>
            <a:pPr>
              <a:buFont typeface="Arial" charset="0"/>
              <a:buNone/>
            </a:pPr>
            <a:endParaRPr lang="en-US" altLang="en-US" sz="1200" b="0" dirty="0"/>
          </a:p>
        </p:txBody>
      </p:sp>
    </p:spTree>
    <p:extLst>
      <p:ext uri="{BB962C8B-B14F-4D97-AF65-F5344CB8AC3E}">
        <p14:creationId xmlns:p14="http://schemas.microsoft.com/office/powerpoint/2010/main" val="4035776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6</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Two classes of traits</a:t>
            </a:r>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Traits: </a:t>
            </a:r>
          </a:p>
          <a:p>
            <a:pPr eaLnBrk="1" hangingPunct="1"/>
            <a:r>
              <a:rPr lang="en-US" sz="2400" dirty="0"/>
              <a:t>Some of these traits are acquired at birth or hardwired: genetic, phenotypical, ethnic origin. </a:t>
            </a:r>
          </a:p>
          <a:p>
            <a:pPr eaLnBrk="1" hangingPunct="1"/>
            <a:r>
              <a:rPr lang="en-US" sz="2400" dirty="0"/>
              <a:t>Others are choice or acquired variables such as cultural beliefs, preferences, and religion. </a:t>
            </a:r>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6</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1398006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60</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There is a deeper lesson here </a:t>
            </a:r>
          </a:p>
        </p:txBody>
      </p:sp>
      <p:sp>
        <p:nvSpPr>
          <p:cNvPr id="111619" name="Content Placeholder 2"/>
          <p:cNvSpPr>
            <a:spLocks noGrp="1"/>
          </p:cNvSpPr>
          <p:nvPr>
            <p:ph idx="4294967295"/>
          </p:nvPr>
        </p:nvSpPr>
        <p:spPr>
          <a:xfrm>
            <a:off x="249383" y="942975"/>
            <a:ext cx="8683020" cy="5314950"/>
          </a:xfrm>
        </p:spPr>
        <p:txBody>
          <a:bodyPr>
            <a:normAutofit/>
          </a:bodyPr>
          <a:lstStyle/>
          <a:p>
            <a:pPr marL="0" indent="0" eaLnBrk="1" hangingPunct="1">
              <a:buNone/>
            </a:pPr>
            <a:r>
              <a:rPr lang="en-US" sz="2600" dirty="0"/>
              <a:t>Decentralized, polycentric government is typically more likely to be pluralist and diverse, simply because of coordination failures. </a:t>
            </a:r>
          </a:p>
          <a:p>
            <a:pPr marL="0" indent="0" eaLnBrk="1" hangingPunct="1">
              <a:buNone/>
            </a:pPr>
            <a:endParaRPr lang="en-US" sz="2600" dirty="0"/>
          </a:p>
          <a:p>
            <a:pPr marL="0" indent="0" eaLnBrk="1" hangingPunct="1">
              <a:buNone/>
            </a:pPr>
            <a:r>
              <a:rPr lang="en-US" sz="2600" dirty="0"/>
              <a:t>Powerful autocrats like Ferdinand-Isabella, Louis XIV, or Czar Alexander III could carry out major acts of intolerance (at high cost). In the </a:t>
            </a:r>
            <a:r>
              <a:rPr lang="en-US" sz="2600" dirty="0" err="1"/>
              <a:t>N’lands</a:t>
            </a:r>
            <a:r>
              <a:rPr lang="en-US" sz="2600" dirty="0"/>
              <a:t> this would have been more difficult. </a:t>
            </a:r>
          </a:p>
          <a:p>
            <a:pPr marL="0" indent="0" eaLnBrk="1" hangingPunct="1">
              <a:buNone/>
            </a:pPr>
            <a:endParaRPr lang="en-US" sz="2600" dirty="0"/>
          </a:p>
          <a:p>
            <a:pPr marL="0" indent="0" eaLnBrk="1" hangingPunct="1">
              <a:buNone/>
            </a:pPr>
            <a:endParaRPr lang="en-US" sz="2400" dirty="0"/>
          </a:p>
          <a:p>
            <a:pPr marL="0" indent="0" eaLnBrk="1" hangingPunct="1">
              <a:buNone/>
            </a:pPr>
            <a:endParaRPr lang="en-US" sz="2400" dirty="0"/>
          </a:p>
          <a:p>
            <a:pPr marL="0" indent="0" eaLnBrk="1" hangingPunct="1">
              <a:buNone/>
            </a:pPr>
            <a:endParaRPr lang="en-US" sz="2400" dirty="0"/>
          </a:p>
          <a:p>
            <a:pPr marL="0" indent="0" eaLnBrk="1" hangingPunct="1">
              <a:buNone/>
            </a:pPr>
            <a:endParaRPr lang="en-US" sz="2400" dirty="0"/>
          </a:p>
          <a:p>
            <a:pPr marL="0" indent="0" eaLnBrk="1" hangingPunct="1">
              <a:buNone/>
            </a:pPr>
            <a:endParaRPr lang="en-US" sz="2400" dirty="0"/>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60</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3376245" cy="461665"/>
          </a:xfrm>
          <a:prstGeom prst="rect">
            <a:avLst/>
          </a:prstGeom>
          <a:noFill/>
          <a:ln w="9525">
            <a:noFill/>
            <a:miter lim="800000"/>
            <a:headEnd/>
            <a:tailEnd/>
          </a:ln>
        </p:spPr>
        <p:txBody>
          <a:bodyPr wrap="none">
            <a:spAutoFit/>
          </a:bodyPr>
          <a:lstStyle/>
          <a:p>
            <a:r>
              <a:rPr lang="en-US" altLang="en-US" sz="1200" b="0" dirty="0"/>
              <a:t>Beloit Upton Lecture October 2023, Sept. 2023</a:t>
            </a:r>
          </a:p>
          <a:p>
            <a:pPr>
              <a:buFont typeface="Arial" charset="0"/>
              <a:buNone/>
            </a:pPr>
            <a:endParaRPr lang="en-US" altLang="en-US" sz="1200" b="0" dirty="0"/>
          </a:p>
        </p:txBody>
      </p:sp>
    </p:spTree>
    <p:extLst>
      <p:ext uri="{BB962C8B-B14F-4D97-AF65-F5344CB8AC3E}">
        <p14:creationId xmlns:p14="http://schemas.microsoft.com/office/powerpoint/2010/main" val="35677455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61</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Germany</a:t>
            </a:r>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Much later, Imperial (1871-1918) and Weimar (1918-1933) Germany were fairly pluralist: there were Protestants, Catholics and Jews, all with equal rights. The formal institutions of imperial Germany rarely discriminated against Catholics (except for a brief episode in the 1870s). Antisemitism was alive and well, of course, but the institutions were reasonably pluralist. </a:t>
            </a:r>
          </a:p>
          <a:p>
            <a:pPr marL="0" indent="0" eaLnBrk="1" hangingPunct="1">
              <a:buNone/>
            </a:pPr>
            <a:endParaRPr lang="en-US" sz="2400" dirty="0"/>
          </a:p>
          <a:p>
            <a:pPr marL="0" indent="0" eaLnBrk="1" hangingPunct="1">
              <a:buNone/>
            </a:pPr>
            <a:r>
              <a:rPr lang="en-US" sz="2400" dirty="0"/>
              <a:t>Jews made major contributions to the economy and culture of Imperial and Weimar Germany. </a:t>
            </a:r>
          </a:p>
          <a:p>
            <a:pPr marL="0" indent="0" eaLnBrk="1" hangingPunct="1">
              <a:buNone/>
            </a:pPr>
            <a:endParaRPr lang="en-US" sz="2400" dirty="0"/>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61</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39905825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62</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Best-known examples of German Jews </a:t>
            </a:r>
            <a:br>
              <a:rPr lang="en-US" dirty="0"/>
            </a:br>
            <a:r>
              <a:rPr lang="en-US" dirty="0"/>
              <a:t>in leading positions </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62</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pic>
        <p:nvPicPr>
          <p:cNvPr id="3" name="Picture 2">
            <a:extLst>
              <a:ext uri="{FF2B5EF4-FFF2-40B4-BE49-F238E27FC236}">
                <a16:creationId xmlns:a16="http://schemas.microsoft.com/office/drawing/2014/main" id="{12CA4045-8243-4845-6DFC-4FCA8C8F2AAF}"/>
              </a:ext>
            </a:extLst>
          </p:cNvPr>
          <p:cNvPicPr>
            <a:picLocks noChangeAspect="1"/>
          </p:cNvPicPr>
          <p:nvPr/>
        </p:nvPicPr>
        <p:blipFill>
          <a:blip r:embed="rId3"/>
          <a:stretch>
            <a:fillRect/>
          </a:stretch>
        </p:blipFill>
        <p:spPr>
          <a:xfrm>
            <a:off x="5395371" y="1696903"/>
            <a:ext cx="2823596" cy="3784201"/>
          </a:xfrm>
          <a:prstGeom prst="rect">
            <a:avLst/>
          </a:prstGeom>
        </p:spPr>
      </p:pic>
      <p:sp>
        <p:nvSpPr>
          <p:cNvPr id="6" name="TextBox 5">
            <a:extLst>
              <a:ext uri="{FF2B5EF4-FFF2-40B4-BE49-F238E27FC236}">
                <a16:creationId xmlns:a16="http://schemas.microsoft.com/office/drawing/2014/main" id="{7BC61B2D-6A5C-912F-EF1F-8EA2089C1610}"/>
              </a:ext>
            </a:extLst>
          </p:cNvPr>
          <p:cNvSpPr txBox="1"/>
          <p:nvPr/>
        </p:nvSpPr>
        <p:spPr>
          <a:xfrm>
            <a:off x="631596" y="5769204"/>
            <a:ext cx="3142207" cy="369332"/>
          </a:xfrm>
          <a:prstGeom prst="rect">
            <a:avLst/>
          </a:prstGeom>
          <a:noFill/>
        </p:spPr>
        <p:txBody>
          <a:bodyPr wrap="square" rtlCol="0">
            <a:spAutoFit/>
          </a:bodyPr>
          <a:lstStyle/>
          <a:p>
            <a:r>
              <a:rPr lang="en-US" dirty="0"/>
              <a:t>Gerson von </a:t>
            </a:r>
            <a:r>
              <a:rPr lang="en-US" dirty="0" err="1"/>
              <a:t>Bleichröder</a:t>
            </a:r>
            <a:endParaRPr lang="en-US" dirty="0"/>
          </a:p>
        </p:txBody>
      </p:sp>
      <p:sp>
        <p:nvSpPr>
          <p:cNvPr id="7" name="TextBox 6">
            <a:extLst>
              <a:ext uri="{FF2B5EF4-FFF2-40B4-BE49-F238E27FC236}">
                <a16:creationId xmlns:a16="http://schemas.microsoft.com/office/drawing/2014/main" id="{87C3338E-5D2F-0E9E-BB05-5C892897B517}"/>
              </a:ext>
            </a:extLst>
          </p:cNvPr>
          <p:cNvSpPr txBox="1"/>
          <p:nvPr/>
        </p:nvSpPr>
        <p:spPr>
          <a:xfrm>
            <a:off x="5645449" y="5803186"/>
            <a:ext cx="2573518" cy="369332"/>
          </a:xfrm>
          <a:prstGeom prst="rect">
            <a:avLst/>
          </a:prstGeom>
          <a:noFill/>
        </p:spPr>
        <p:txBody>
          <a:bodyPr wrap="square" rtlCol="0">
            <a:spAutoFit/>
          </a:bodyPr>
          <a:lstStyle/>
          <a:p>
            <a:r>
              <a:rPr lang="en-US" dirty="0"/>
              <a:t>Fritz Haber </a:t>
            </a:r>
          </a:p>
        </p:txBody>
      </p:sp>
      <p:pic>
        <p:nvPicPr>
          <p:cNvPr id="8" name="Picture 7">
            <a:extLst>
              <a:ext uri="{FF2B5EF4-FFF2-40B4-BE49-F238E27FC236}">
                <a16:creationId xmlns:a16="http://schemas.microsoft.com/office/drawing/2014/main" id="{83D722D2-F81C-C5EF-974E-95C85592A57F}"/>
              </a:ext>
            </a:extLst>
          </p:cNvPr>
          <p:cNvPicPr>
            <a:picLocks noChangeAspect="1"/>
          </p:cNvPicPr>
          <p:nvPr/>
        </p:nvPicPr>
        <p:blipFill>
          <a:blip r:embed="rId4"/>
          <a:stretch>
            <a:fillRect/>
          </a:stretch>
        </p:blipFill>
        <p:spPr>
          <a:xfrm>
            <a:off x="776287" y="1552575"/>
            <a:ext cx="3281735" cy="3784201"/>
          </a:xfrm>
          <a:prstGeom prst="rect">
            <a:avLst/>
          </a:prstGeom>
        </p:spPr>
      </p:pic>
    </p:spTree>
    <p:extLst>
      <p:ext uri="{BB962C8B-B14F-4D97-AF65-F5344CB8AC3E}">
        <p14:creationId xmlns:p14="http://schemas.microsoft.com/office/powerpoint/2010/main" val="10218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63</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But many others</a:t>
            </a:r>
          </a:p>
        </p:txBody>
      </p:sp>
      <p:sp>
        <p:nvSpPr>
          <p:cNvPr id="111619" name="Content Placeholder 2"/>
          <p:cNvSpPr>
            <a:spLocks noGrp="1"/>
          </p:cNvSpPr>
          <p:nvPr>
            <p:ph idx="4294967295"/>
          </p:nvPr>
        </p:nvSpPr>
        <p:spPr>
          <a:xfrm>
            <a:off x="179109" y="1394691"/>
            <a:ext cx="8753294" cy="4819678"/>
          </a:xfrm>
        </p:spPr>
        <p:txBody>
          <a:bodyPr>
            <a:normAutofit/>
          </a:bodyPr>
          <a:lstStyle/>
          <a:p>
            <a:pPr marL="0" indent="0" eaLnBrk="1" hangingPunct="1">
              <a:buNone/>
            </a:pPr>
            <a:r>
              <a:rPr lang="en-US" sz="2400" dirty="0"/>
              <a:t>In retailing, finance, the law, medicine, academia, and scientific research, Jews played a major role. Among the major figures:</a:t>
            </a:r>
          </a:p>
          <a:p>
            <a:pPr eaLnBrk="1" hangingPunct="1"/>
            <a:r>
              <a:rPr lang="en-US" sz="2400" dirty="0"/>
              <a:t>Albert </a:t>
            </a:r>
            <a:r>
              <a:rPr lang="en-US" sz="2400" dirty="0" err="1"/>
              <a:t>Ballin</a:t>
            </a:r>
            <a:r>
              <a:rPr lang="en-US" sz="2400" dirty="0"/>
              <a:t>, shipping magnate</a:t>
            </a:r>
          </a:p>
          <a:p>
            <a:pPr eaLnBrk="1" hangingPunct="1"/>
            <a:r>
              <a:rPr lang="en-US" sz="2400" dirty="0"/>
              <a:t>Emil Rathenau, founder of AEG</a:t>
            </a:r>
          </a:p>
          <a:p>
            <a:pPr eaLnBrk="1" hangingPunct="1"/>
            <a:r>
              <a:rPr lang="en-US" sz="2400" dirty="0"/>
              <a:t>Hermann </a:t>
            </a:r>
            <a:r>
              <a:rPr lang="en-US" sz="2400" dirty="0" err="1"/>
              <a:t>Tietz</a:t>
            </a:r>
            <a:r>
              <a:rPr lang="en-US" sz="2400" dirty="0"/>
              <a:t>, founder of a famous department store chain</a:t>
            </a:r>
          </a:p>
          <a:p>
            <a:pPr eaLnBrk="1" hangingPunct="1"/>
            <a:r>
              <a:rPr lang="en-US" sz="2400" dirty="0"/>
              <a:t>Abraham Oppenheim, banker</a:t>
            </a:r>
          </a:p>
          <a:p>
            <a:pPr eaLnBrk="1" hangingPunct="1"/>
            <a:r>
              <a:rPr lang="en-US" sz="2400" dirty="0"/>
              <a:t>Eugen Gutmann, banker</a:t>
            </a:r>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63</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27003083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2E7C4-02E2-9443-4A67-48F1235E835F}"/>
            </a:ext>
          </a:extLst>
        </p:cNvPr>
        <p:cNvGrpSpPr/>
        <p:nvPr/>
      </p:nvGrpSpPr>
      <p:grpSpPr>
        <a:xfrm>
          <a:off x="0" y="0"/>
          <a:ext cx="0" cy="0"/>
          <a:chOff x="0" y="0"/>
          <a:chExt cx="0" cy="0"/>
        </a:xfrm>
      </p:grpSpPr>
      <p:sp>
        <p:nvSpPr>
          <p:cNvPr id="5" name="Slide Number Placeholder 2">
            <a:extLst>
              <a:ext uri="{FF2B5EF4-FFF2-40B4-BE49-F238E27FC236}">
                <a16:creationId xmlns:a16="http://schemas.microsoft.com/office/drawing/2014/main" id="{73C4938B-66BC-1C8A-4BFB-4EACF54D3E4D}"/>
              </a:ext>
            </a:extLst>
          </p:cNvPr>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64</a:t>
            </a:fld>
            <a:endParaRPr lang="en-US" sz="1200" b="0" dirty="0">
              <a:solidFill>
                <a:schemeClr val="tx1">
                  <a:tint val="75000"/>
                </a:schemeClr>
              </a:solidFill>
              <a:ea typeface="ＭＳ Ｐゴシック" charset="-128"/>
              <a:cs typeface="+mn-cs"/>
            </a:endParaRPr>
          </a:p>
        </p:txBody>
      </p:sp>
      <p:sp>
        <p:nvSpPr>
          <p:cNvPr id="111618" name="Title 1">
            <a:extLst>
              <a:ext uri="{FF2B5EF4-FFF2-40B4-BE49-F238E27FC236}">
                <a16:creationId xmlns:a16="http://schemas.microsoft.com/office/drawing/2014/main" id="{EEF6583B-DCBA-BFBD-F8F3-6C155EE2EF36}"/>
              </a:ext>
            </a:extLst>
          </p:cNvPr>
          <p:cNvSpPr>
            <a:spLocks noGrp="1"/>
          </p:cNvSpPr>
          <p:nvPr>
            <p:ph type="title" idx="4294967295"/>
          </p:nvPr>
        </p:nvSpPr>
        <p:spPr>
          <a:xfrm>
            <a:off x="457200" y="321469"/>
            <a:ext cx="8229600" cy="692150"/>
          </a:xfrm>
        </p:spPr>
        <p:txBody>
          <a:bodyPr/>
          <a:lstStyle/>
          <a:p>
            <a:pPr eaLnBrk="1" hangingPunct="1"/>
            <a:r>
              <a:rPr lang="en-US" dirty="0"/>
              <a:t>Yet there was a cloud on the horizon</a:t>
            </a:r>
          </a:p>
        </p:txBody>
      </p:sp>
      <p:sp>
        <p:nvSpPr>
          <p:cNvPr id="111619" name="Content Placeholder 2">
            <a:extLst>
              <a:ext uri="{FF2B5EF4-FFF2-40B4-BE49-F238E27FC236}">
                <a16:creationId xmlns:a16="http://schemas.microsoft.com/office/drawing/2014/main" id="{F1AA2D3D-5E28-F037-DD71-41572998C114}"/>
              </a:ext>
            </a:extLst>
          </p:cNvPr>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These Jewish intellectuals and businessmen violated one of the rules of successful minorities: they competed with rather than complemented successful Germans. </a:t>
            </a:r>
          </a:p>
          <a:p>
            <a:pPr marL="0" indent="0" eaLnBrk="1" hangingPunct="1">
              <a:buNone/>
            </a:pPr>
            <a:endParaRPr lang="en-US" sz="2400" dirty="0"/>
          </a:p>
        </p:txBody>
      </p:sp>
      <p:sp>
        <p:nvSpPr>
          <p:cNvPr id="4" name="Slide Number Placeholder 3">
            <a:extLst>
              <a:ext uri="{FF2B5EF4-FFF2-40B4-BE49-F238E27FC236}">
                <a16:creationId xmlns:a16="http://schemas.microsoft.com/office/drawing/2014/main" id="{8A39FC28-9C7E-2612-E949-FDE3F1B703A0}"/>
              </a:ext>
            </a:extLst>
          </p:cNvPr>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64</a:t>
            </a:fld>
            <a:endParaRPr lang="en-US" sz="1200" b="0" dirty="0">
              <a:solidFill>
                <a:schemeClr val="tx1">
                  <a:tint val="75000"/>
                </a:schemeClr>
              </a:solidFill>
              <a:ea typeface="ＭＳ Ｐゴシック" charset="-128"/>
              <a:cs typeface="+mn-cs"/>
            </a:endParaRPr>
          </a:p>
        </p:txBody>
      </p:sp>
      <p:sp>
        <p:nvSpPr>
          <p:cNvPr id="111621" name="Rectangle 6">
            <a:extLst>
              <a:ext uri="{FF2B5EF4-FFF2-40B4-BE49-F238E27FC236}">
                <a16:creationId xmlns:a16="http://schemas.microsoft.com/office/drawing/2014/main" id="{7A1117BF-9B80-7D31-F532-4957BD07AAAD}"/>
              </a:ext>
            </a:extLst>
          </p:cNvPr>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60059512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65</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p:cNvSpPr>
            <a:spLocks noGrp="1"/>
          </p:cNvSpPr>
          <p:nvPr>
            <p:ph idx="4294967295"/>
          </p:nvPr>
        </p:nvSpPr>
        <p:spPr>
          <a:xfrm>
            <a:off x="249383" y="1225485"/>
            <a:ext cx="8683020" cy="4958499"/>
          </a:xfrm>
        </p:spPr>
        <p:txBody>
          <a:bodyPr>
            <a:normAutofit/>
          </a:bodyPr>
          <a:lstStyle/>
          <a:p>
            <a:pPr marL="0" indent="0" eaLnBrk="1" hangingPunct="1">
              <a:buNone/>
            </a:pPr>
            <a:r>
              <a:rPr lang="en-US" sz="2400" dirty="0"/>
              <a:t>They were good at activities that non-Jewish Germans were also good at. For every Emil Rathenau there was a Siemens and a Krupp and for every </a:t>
            </a:r>
            <a:r>
              <a:rPr lang="en-US" sz="2400" dirty="0" err="1"/>
              <a:t>Tietz</a:t>
            </a:r>
            <a:r>
              <a:rPr lang="en-US" sz="2400" dirty="0"/>
              <a:t> and Wertheim there were non-Jewish storeowners such as Rudolph </a:t>
            </a:r>
            <a:r>
              <a:rPr lang="en-US" sz="2400" dirty="0" err="1"/>
              <a:t>Karstadt</a:t>
            </a:r>
            <a:r>
              <a:rPr lang="en-US" sz="2400" dirty="0"/>
              <a:t>. In science, Einstein’s success spurred the wrath and jealousy of non-Jewish competitors such as the physicist Philipp Lenard, who famously dubbed Einstein’s work as “Jewish physics.” </a:t>
            </a:r>
          </a:p>
          <a:p>
            <a:pPr marL="0" indent="0" eaLnBrk="1" hangingPunct="1">
              <a:buNone/>
            </a:pPr>
            <a:endParaRPr lang="en-US" sz="2400" dirty="0"/>
          </a:p>
          <a:p>
            <a:pPr marL="0" indent="0" eaLnBrk="1" hangingPunct="1">
              <a:buNone/>
            </a:pPr>
            <a:r>
              <a:rPr lang="en-US" sz="2400" dirty="0"/>
              <a:t>This violated one of Jha’s conditions: the “in-group” should not be able to compete easily with the (more successful) out-group.  </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65</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49664609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66</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The institutions changed abruptly in 1933, the German government  adopting an extreme anti-pluralist policy. Jewish assets and positions were greedily snatched away by their jealous non-Jewish competitors and neighbors.</a:t>
            </a:r>
          </a:p>
          <a:p>
            <a:pPr marL="0" indent="0" eaLnBrk="1" hangingPunct="1">
              <a:buNone/>
            </a:pPr>
            <a:endParaRPr lang="en-US" sz="2400" dirty="0"/>
          </a:p>
          <a:p>
            <a:pPr marL="0" indent="0" eaLnBrk="1" hangingPunct="1">
              <a:buNone/>
            </a:pPr>
            <a:r>
              <a:rPr lang="en-US" sz="2400" dirty="0"/>
              <a:t>This was not a zero-sum game:</a:t>
            </a:r>
          </a:p>
          <a:p>
            <a:pPr marL="0" indent="0" eaLnBrk="1" hangingPunct="1">
              <a:buNone/>
            </a:pPr>
            <a:endParaRPr lang="en-US" sz="2400" dirty="0"/>
          </a:p>
          <a:p>
            <a:pPr marL="0" indent="0" eaLnBrk="1" hangingPunct="1">
              <a:buNone/>
            </a:pPr>
            <a:r>
              <a:rPr lang="en-US" sz="2400" dirty="0"/>
              <a:t>The evidence suggests that German science and medicine paid a heavy price in losing its Jews (Waldinger, 2010, 2012).  </a:t>
            </a:r>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66</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218417796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67</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515153"/>
            <a:ext cx="8229600" cy="996931"/>
          </a:xfrm>
        </p:spPr>
        <p:txBody>
          <a:bodyPr/>
          <a:lstStyle/>
          <a:p>
            <a:pPr eaLnBrk="1" hangingPunct="1"/>
            <a:r>
              <a:rPr lang="en-US" dirty="0"/>
              <a:t>The Parsi population of India.</a:t>
            </a:r>
            <a:br>
              <a:rPr lang="en-US" dirty="0"/>
            </a:br>
            <a:endParaRPr lang="en-US" dirty="0"/>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A good example of the enormous gains that can be secured by being tolerant of a small but different minority. The Parsis are a tiny but cohesive group of Zoroastrians who settled in India after the Muslim conquest of Persia (today Iran). They were allowed to settle in NE India, provided they learned the language and followed local marriage customs.</a:t>
            </a:r>
          </a:p>
          <a:p>
            <a:pPr marL="0" indent="0" eaLnBrk="1" hangingPunct="1">
              <a:buNone/>
            </a:pPr>
            <a:r>
              <a:rPr lang="en-US" sz="2400" dirty="0"/>
              <a:t>For centuries they were an unobtrusive farming community in Gujarat, but the arrival of Europeans transformed them, and much like European Jews they learned that education and literacy were the key to economic and social success.  </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67</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39979272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68</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One of the first Parsis to be a successful entrepreneur </a:t>
            </a:r>
          </a:p>
        </p:txBody>
      </p:sp>
      <p:pic>
        <p:nvPicPr>
          <p:cNvPr id="3" name="Content Placeholder 2">
            <a:extLst>
              <a:ext uri="{FF2B5EF4-FFF2-40B4-BE49-F238E27FC236}">
                <a16:creationId xmlns:a16="http://schemas.microsoft.com/office/drawing/2014/main" id="{EF8E0800-D417-A100-CAA1-F3EF5EE3B9B0}"/>
              </a:ext>
            </a:extLst>
          </p:cNvPr>
          <p:cNvPicPr>
            <a:picLocks noGrp="1" noChangeAspect="1"/>
          </p:cNvPicPr>
          <p:nvPr>
            <p:ph idx="4294967295"/>
          </p:nvPr>
        </p:nvPicPr>
        <p:blipFill>
          <a:blip r:embed="rId3"/>
          <a:stretch>
            <a:fillRect/>
          </a:stretch>
        </p:blipFill>
        <p:spPr>
          <a:xfrm>
            <a:off x="337321" y="1395413"/>
            <a:ext cx="3557772" cy="4541837"/>
          </a:xfrm>
        </p:spPr>
      </p:pic>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68</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
        <p:nvSpPr>
          <p:cNvPr id="6" name="TextBox 5">
            <a:extLst>
              <a:ext uri="{FF2B5EF4-FFF2-40B4-BE49-F238E27FC236}">
                <a16:creationId xmlns:a16="http://schemas.microsoft.com/office/drawing/2014/main" id="{195AA18F-7DB0-E4A6-6A47-F1FAF6C780F6}"/>
              </a:ext>
            </a:extLst>
          </p:cNvPr>
          <p:cNvSpPr txBox="1"/>
          <p:nvPr/>
        </p:nvSpPr>
        <p:spPr>
          <a:xfrm>
            <a:off x="4452730" y="1222512"/>
            <a:ext cx="4234070" cy="2308324"/>
          </a:xfrm>
          <a:prstGeom prst="rect">
            <a:avLst/>
          </a:prstGeom>
          <a:noFill/>
        </p:spPr>
        <p:txBody>
          <a:bodyPr wrap="square" rtlCol="0">
            <a:spAutoFit/>
          </a:bodyPr>
          <a:lstStyle/>
          <a:p>
            <a:r>
              <a:rPr lang="en-US" dirty="0"/>
              <a:t>Rustom </a:t>
            </a:r>
            <a:r>
              <a:rPr lang="en-US" dirty="0" err="1"/>
              <a:t>Maneck</a:t>
            </a:r>
            <a:r>
              <a:rPr lang="en-US" dirty="0"/>
              <a:t> (full name: </a:t>
            </a:r>
            <a:r>
              <a:rPr lang="en-US" dirty="0" err="1"/>
              <a:t>Naoroji</a:t>
            </a:r>
            <a:r>
              <a:rPr lang="en-US" dirty="0"/>
              <a:t> </a:t>
            </a:r>
            <a:r>
              <a:rPr lang="en-US" dirty="0" err="1"/>
              <a:t>Rustomji</a:t>
            </a:r>
            <a:r>
              <a:rPr lang="en-US" dirty="0"/>
              <a:t> Manek Seth) 1662-1732. Famously sailed to London, sued for an injustice, won a huge settlement and subsequently built a fabulous  ancestral mansion on top of </a:t>
            </a:r>
            <a:r>
              <a:rPr lang="en-US" dirty="0" err="1"/>
              <a:t>Dongri</a:t>
            </a:r>
            <a:r>
              <a:rPr lang="en-US" dirty="0"/>
              <a:t> Hill, situated to the west of Bombay Dock. </a:t>
            </a:r>
          </a:p>
        </p:txBody>
      </p:sp>
    </p:spTree>
    <p:extLst>
      <p:ext uri="{BB962C8B-B14F-4D97-AF65-F5344CB8AC3E}">
        <p14:creationId xmlns:p14="http://schemas.microsoft.com/office/powerpoint/2010/main" val="20656485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69</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In more recent times the small Parsi community punched way above their weight.</a:t>
            </a:r>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In business, of course, </a:t>
            </a:r>
            <a:r>
              <a:rPr lang="en-US" sz="2400" dirty="0" err="1"/>
              <a:t>Jamsetji</a:t>
            </a:r>
            <a:r>
              <a:rPr lang="en-US" sz="2400" dirty="0"/>
              <a:t> Tata (1839-1904) regarded as the legendary "Father of Indian Industry". He was so influential in the world of industry that Jawaharlal Nehru referred to Tata as a One-Man Planning Commission. Equally prominent was Sir </a:t>
            </a:r>
            <a:r>
              <a:rPr lang="en-US" sz="2400" dirty="0" err="1"/>
              <a:t>Dinshaw</a:t>
            </a:r>
            <a:r>
              <a:rPr lang="en-US" sz="2400" dirty="0"/>
              <a:t> </a:t>
            </a:r>
            <a:r>
              <a:rPr lang="en-US" sz="2400" dirty="0" err="1"/>
              <a:t>Maneckji</a:t>
            </a:r>
            <a:r>
              <a:rPr lang="en-US" sz="2400" dirty="0"/>
              <a:t> Petit, 1st Baronet (1823 –  1901) the pioneer of the modern textile industry in India. </a:t>
            </a:r>
          </a:p>
          <a:p>
            <a:pPr marL="0" indent="0" eaLnBrk="1" hangingPunct="1">
              <a:buNone/>
            </a:pPr>
            <a:r>
              <a:rPr lang="en-US" sz="2400" dirty="0"/>
              <a:t>Elsewhere, of course, the great conductor Zubin Mehta and Field Marshall Sam </a:t>
            </a:r>
            <a:r>
              <a:rPr lang="en-US" sz="2400" dirty="0" err="1"/>
              <a:t>Manekshaw</a:t>
            </a:r>
            <a:r>
              <a:rPr lang="en-US" sz="2400" dirty="0"/>
              <a:t>, among many others. Among its most famous members, two intellectuals named Homi Bhabha (not related), one a leading nuclear physicist, the other an influential “critical theorist” at Harvard.  </a:t>
            </a:r>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69</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412978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7</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199" y="16688"/>
            <a:ext cx="8437417" cy="996931"/>
          </a:xfrm>
        </p:spPr>
        <p:txBody>
          <a:bodyPr/>
          <a:lstStyle/>
          <a:p>
            <a:pPr eaLnBrk="1" hangingPunct="1"/>
            <a:r>
              <a:rPr lang="en-US" dirty="0"/>
              <a:t>Three separate concepts:</a:t>
            </a:r>
            <a:br>
              <a:rPr lang="en-US" dirty="0"/>
            </a:br>
            <a:r>
              <a:rPr lang="en-US" dirty="0"/>
              <a:t>Diversity, Tolerance, Pluralism</a:t>
            </a:r>
          </a:p>
        </p:txBody>
      </p:sp>
      <p:sp>
        <p:nvSpPr>
          <p:cNvPr id="111619" name="Content Placeholder 2"/>
          <p:cNvSpPr>
            <a:spLocks noGrp="1"/>
          </p:cNvSpPr>
          <p:nvPr>
            <p:ph idx="4294967295"/>
          </p:nvPr>
        </p:nvSpPr>
        <p:spPr>
          <a:xfrm>
            <a:off x="249383" y="1013619"/>
            <a:ext cx="8683020" cy="5225256"/>
          </a:xfrm>
        </p:spPr>
        <p:txBody>
          <a:bodyPr>
            <a:normAutofit/>
          </a:bodyPr>
          <a:lstStyle/>
          <a:p>
            <a:pPr marL="0" indent="0" eaLnBrk="1" hangingPunct="1">
              <a:buNone/>
            </a:pPr>
            <a:r>
              <a:rPr lang="en-US" sz="2400" dirty="0"/>
              <a:t>“Diversity” is about </a:t>
            </a:r>
            <a:r>
              <a:rPr lang="en-US" sz="2400" b="1" dirty="0"/>
              <a:t>outcomes</a:t>
            </a:r>
            <a:r>
              <a:rPr lang="en-US" sz="2400" dirty="0"/>
              <a:t>. How are the different sub-populations with different traits represented across the economy and what are their relative socio-economic status, access to education, quality housing, healthcare, high-prestige jobs etc. </a:t>
            </a:r>
          </a:p>
          <a:p>
            <a:pPr marL="0" indent="0" eaLnBrk="1" hangingPunct="1">
              <a:buNone/>
            </a:pPr>
            <a:endParaRPr lang="en-US" sz="2400" dirty="0"/>
          </a:p>
          <a:p>
            <a:pPr marL="0" indent="0" eaLnBrk="1" hangingPunct="1">
              <a:buNone/>
            </a:pPr>
            <a:r>
              <a:rPr lang="en-US" sz="2400" dirty="0"/>
              <a:t>“Tolerance” is about </a:t>
            </a:r>
            <a:r>
              <a:rPr lang="en-US" sz="2400" b="1" dirty="0"/>
              <a:t>preferences</a:t>
            </a:r>
            <a:r>
              <a:rPr lang="en-US" sz="2400" dirty="0"/>
              <a:t>, values, and beliefs (“culture”): how do I feel about others who are not like me in one or more dimensions? </a:t>
            </a:r>
          </a:p>
          <a:p>
            <a:pPr marL="0" indent="0" eaLnBrk="1" hangingPunct="1">
              <a:buNone/>
            </a:pPr>
            <a:endParaRPr lang="en-US" sz="2400" dirty="0"/>
          </a:p>
          <a:p>
            <a:pPr marL="0" indent="0" eaLnBrk="1" hangingPunct="1">
              <a:buNone/>
            </a:pPr>
            <a:r>
              <a:rPr lang="en-US" sz="2400" dirty="0"/>
              <a:t>“Pluralism” is about </a:t>
            </a:r>
            <a:r>
              <a:rPr lang="en-US" sz="2400" b="1" dirty="0"/>
              <a:t>institutions</a:t>
            </a:r>
            <a:r>
              <a:rPr lang="en-US" sz="2400" dirty="0"/>
              <a:t>: what are the rules (i.e., laws, norms, customs, conventions) that govern how different groups are treated?</a:t>
            </a:r>
          </a:p>
          <a:p>
            <a:pPr marL="0" indent="0" eaLnBrk="1" hangingPunct="1">
              <a:buNone/>
            </a:pPr>
            <a:endParaRPr lang="en-US" sz="2400" dirty="0"/>
          </a:p>
          <a:p>
            <a:pPr marL="0" indent="0" eaLnBrk="1" hangingPunct="1">
              <a:buNone/>
            </a:pPr>
            <a:endParaRPr lang="en-US" sz="2400" dirty="0"/>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7</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36632111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70</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Final Reflections:</a:t>
            </a:r>
            <a:br>
              <a:rPr lang="en-US" dirty="0"/>
            </a:br>
            <a:endParaRPr lang="en-US" dirty="0"/>
          </a:p>
        </p:txBody>
      </p:sp>
      <p:sp>
        <p:nvSpPr>
          <p:cNvPr id="111619" name="Content Placeholder 2"/>
          <p:cNvSpPr>
            <a:spLocks noGrp="1"/>
          </p:cNvSpPr>
          <p:nvPr>
            <p:ph idx="4294967295"/>
          </p:nvPr>
        </p:nvSpPr>
        <p:spPr>
          <a:xfrm>
            <a:off x="249383" y="857839"/>
            <a:ext cx="8683020" cy="5625511"/>
          </a:xfrm>
        </p:spPr>
        <p:txBody>
          <a:bodyPr>
            <a:normAutofit/>
          </a:bodyPr>
          <a:lstStyle/>
          <a:p>
            <a:pPr marL="0" indent="0" eaLnBrk="1" hangingPunct="1">
              <a:buNone/>
            </a:pPr>
            <a:r>
              <a:rPr lang="en-US" sz="2400" dirty="0"/>
              <a:t>None of this is to suggest that diversity is a necessary condition for economic success. Some of the most successful economies, such as the Scandinavian countries, South Korea, and Japan display little diversity. Other, equally successful ones (Israel, Singapore, Switzerland) are highly diverse.</a:t>
            </a:r>
          </a:p>
          <a:p>
            <a:pPr marL="0" indent="0" eaLnBrk="1" hangingPunct="1">
              <a:buNone/>
            </a:pPr>
            <a:endParaRPr lang="en-US" sz="2400" dirty="0"/>
          </a:p>
          <a:p>
            <a:pPr marL="0" indent="0" eaLnBrk="1" hangingPunct="1">
              <a:buNone/>
            </a:pPr>
            <a:r>
              <a:rPr lang="en-US" sz="2400" dirty="0"/>
              <a:t>On the basis of either economic history or contemporary experience, it remains hard to argue that diversity in any dimension is a </a:t>
            </a:r>
            <a:r>
              <a:rPr lang="en-US" sz="2400" b="1" dirty="0"/>
              <a:t>major</a:t>
            </a:r>
            <a:r>
              <a:rPr lang="en-US" sz="2400" dirty="0"/>
              <a:t> (much less an </a:t>
            </a:r>
            <a:r>
              <a:rPr lang="en-US" sz="2400" b="1" dirty="0"/>
              <a:t>essential</a:t>
            </a:r>
            <a:r>
              <a:rPr lang="en-US" sz="2400" dirty="0"/>
              <a:t>) factor in any aspect of economic performance. </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70</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146809687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71</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The net sign of its effect on the economy, moreover, depends on the quality of institutions. Under the right circumstances, however, it can provide  substantial support for economic development, especially when growth is driven by technological progress. </a:t>
            </a:r>
          </a:p>
          <a:p>
            <a:pPr marL="0" indent="0" eaLnBrk="1" hangingPunct="1">
              <a:buNone/>
            </a:pPr>
            <a:r>
              <a:rPr lang="en-US" sz="2400"/>
              <a:t>Perhaps this argues once again for a primary role for institutions --- and importantly pluralism --- in economic development, which seems to be a conclusion that much of the professions seems to gravitate towards. </a:t>
            </a:r>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71</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345056838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72</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72</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36954488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73</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Thank you</a:t>
            </a:r>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73</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91566572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74</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74</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25685334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75</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endParaRPr lang="en-US" dirty="0"/>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75</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1146870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8</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Why is diversity thought to be efficient?</a:t>
            </a:r>
            <a:br>
              <a:rPr lang="en-US" dirty="0"/>
            </a:br>
            <a:r>
              <a:rPr lang="en-US" dirty="0"/>
              <a:t>1. Static gains</a:t>
            </a:r>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Diversity itself can be more efficient for a number of reasons: </a:t>
            </a:r>
          </a:p>
          <a:p>
            <a:pPr marL="457200" indent="-457200" eaLnBrk="1" hangingPunct="1">
              <a:buAutoNum type="arabicPeriod"/>
            </a:pPr>
            <a:r>
              <a:rPr lang="en-US" sz="2400" dirty="0"/>
              <a:t>It can take advantage of complementarities between groups. </a:t>
            </a:r>
          </a:p>
          <a:p>
            <a:pPr marL="457200" indent="-457200" eaLnBrk="1" hangingPunct="1">
              <a:buAutoNum type="arabicPeriod"/>
            </a:pPr>
            <a:r>
              <a:rPr lang="en-US" sz="2400" dirty="0"/>
              <a:t>It supports a greater division of </a:t>
            </a:r>
            <a:r>
              <a:rPr lang="en-US" sz="2400" i="1" dirty="0"/>
              <a:t>both </a:t>
            </a:r>
            <a:r>
              <a:rPr lang="en-US" sz="2400" dirty="0"/>
              <a:t>labor and knowledge between individuals and groups that differ and therefore encourages specialization. </a:t>
            </a:r>
          </a:p>
          <a:p>
            <a:pPr marL="457200" indent="-457200" eaLnBrk="1" hangingPunct="1">
              <a:buAutoNum type="arabicPeriod"/>
            </a:pPr>
            <a:r>
              <a:rPr lang="en-US" sz="2400" dirty="0"/>
              <a:t>It facilitates the gains from trade between groups that have different comparative advantage if we remove barriers and reduce inter-group  transactions costs.</a:t>
            </a:r>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8</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2848109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2"/>
          <p:cNvSpPr txBox="1">
            <a:spLocks noGrp="1"/>
          </p:cNvSpPr>
          <p:nvPr/>
        </p:nvSpPr>
        <p:spPr>
          <a:xfrm>
            <a:off x="6680200" y="6483350"/>
            <a:ext cx="2133600" cy="365125"/>
          </a:xfrm>
          <a:prstGeom prst="rect">
            <a:avLst/>
          </a:prstGeom>
          <a:noFill/>
        </p:spPr>
        <p:txBody>
          <a:bodyPr anchor="ctr"/>
          <a:lstStyle/>
          <a:p>
            <a:pPr algn="r">
              <a:defRPr/>
            </a:pPr>
            <a:fld id="{6E02D7F4-44C3-4EFE-A923-E00E6D984345}" type="slidenum">
              <a:rPr lang="en-US" sz="1200" b="0">
                <a:solidFill>
                  <a:schemeClr val="tx1">
                    <a:tint val="75000"/>
                  </a:schemeClr>
                </a:solidFill>
                <a:ea typeface="ＭＳ Ｐゴシック" charset="-128"/>
                <a:cs typeface="+mn-cs"/>
              </a:rPr>
              <a:pPr algn="r">
                <a:defRPr/>
              </a:pPr>
              <a:t>9</a:t>
            </a:fld>
            <a:endParaRPr lang="en-US" sz="1200" b="0" dirty="0">
              <a:solidFill>
                <a:schemeClr val="tx1">
                  <a:tint val="75000"/>
                </a:schemeClr>
              </a:solidFill>
              <a:ea typeface="ＭＳ Ｐゴシック" charset="-128"/>
              <a:cs typeface="+mn-cs"/>
            </a:endParaRPr>
          </a:p>
        </p:txBody>
      </p:sp>
      <p:sp>
        <p:nvSpPr>
          <p:cNvPr id="111618" name="Title 1"/>
          <p:cNvSpPr>
            <a:spLocks noGrp="1"/>
          </p:cNvSpPr>
          <p:nvPr>
            <p:ph type="title" idx="4294967295"/>
          </p:nvPr>
        </p:nvSpPr>
        <p:spPr>
          <a:xfrm>
            <a:off x="457200" y="321469"/>
            <a:ext cx="8229600" cy="692150"/>
          </a:xfrm>
        </p:spPr>
        <p:txBody>
          <a:bodyPr/>
          <a:lstStyle/>
          <a:p>
            <a:pPr eaLnBrk="1" hangingPunct="1"/>
            <a:r>
              <a:rPr lang="en-US" dirty="0"/>
              <a:t>Why is diversity thought to be efficient?</a:t>
            </a:r>
            <a:br>
              <a:rPr lang="en-US" dirty="0"/>
            </a:br>
            <a:r>
              <a:rPr lang="en-US" dirty="0"/>
              <a:t>2. Dynamic Gains</a:t>
            </a:r>
          </a:p>
        </p:txBody>
      </p:sp>
      <p:sp>
        <p:nvSpPr>
          <p:cNvPr id="111619" name="Content Placeholder 2"/>
          <p:cNvSpPr>
            <a:spLocks noGrp="1"/>
          </p:cNvSpPr>
          <p:nvPr>
            <p:ph idx="4294967295"/>
          </p:nvPr>
        </p:nvSpPr>
        <p:spPr>
          <a:xfrm>
            <a:off x="249383" y="1394691"/>
            <a:ext cx="8683020" cy="4542559"/>
          </a:xfrm>
        </p:spPr>
        <p:txBody>
          <a:bodyPr>
            <a:normAutofit/>
          </a:bodyPr>
          <a:lstStyle/>
          <a:p>
            <a:pPr marL="0" indent="0" eaLnBrk="1" hangingPunct="1">
              <a:buNone/>
            </a:pPr>
            <a:r>
              <a:rPr lang="en-US" sz="2400" dirty="0"/>
              <a:t>These gains are static. How about dynamic gains due to technological progress and creativity?</a:t>
            </a:r>
          </a:p>
          <a:p>
            <a:pPr marL="0" indent="0" eaLnBrk="1" hangingPunct="1">
              <a:buNone/>
            </a:pPr>
            <a:endParaRPr lang="en-US" sz="2400" dirty="0"/>
          </a:p>
          <a:p>
            <a:pPr marL="0" indent="0" eaLnBrk="1" hangingPunct="1">
              <a:buNone/>
            </a:pPr>
            <a:r>
              <a:rPr lang="en-US" sz="2400" dirty="0"/>
              <a:t>At first blush more diverse societies can be more creative because it is thought that they allow ideas to draw from a larger cultural gene-pool (“meme-pool”?).</a:t>
            </a:r>
          </a:p>
          <a:p>
            <a:pPr marL="0" indent="0" eaLnBrk="1" hangingPunct="1">
              <a:buNone/>
            </a:pPr>
            <a:endParaRPr lang="en-US" sz="2400" dirty="0"/>
          </a:p>
          <a:p>
            <a:pPr marL="0" indent="0" eaLnBrk="1" hangingPunct="1">
              <a:buNone/>
            </a:pPr>
            <a:r>
              <a:rPr lang="en-US" sz="2400" dirty="0"/>
              <a:t>However: Competition and complementarities  between groups will increase static and dynamic efficiency </a:t>
            </a:r>
            <a:r>
              <a:rPr lang="en-US" sz="2400" dirty="0" err="1"/>
              <a:t>iff</a:t>
            </a:r>
            <a:r>
              <a:rPr lang="en-US" sz="2400" dirty="0"/>
              <a:t> the relations between the groups are harmonious and peaceful and subject to rules. </a:t>
            </a:r>
          </a:p>
          <a:p>
            <a:pPr marL="0" indent="0" eaLnBrk="1" hangingPunct="1">
              <a:buNone/>
            </a:pPr>
            <a:endParaRPr lang="en-US" sz="2400" dirty="0"/>
          </a:p>
          <a:p>
            <a:pPr marL="0" indent="0" eaLnBrk="1" hangingPunct="1">
              <a:buNone/>
            </a:pPr>
            <a:endParaRPr lang="en-US" sz="2400" dirty="0"/>
          </a:p>
        </p:txBody>
      </p:sp>
      <p:sp>
        <p:nvSpPr>
          <p:cNvPr id="4" name="Slide Number Placeholder 3"/>
          <p:cNvSpPr txBox="1">
            <a:spLocks noGrp="1"/>
          </p:cNvSpPr>
          <p:nvPr/>
        </p:nvSpPr>
        <p:spPr>
          <a:xfrm>
            <a:off x="6680200" y="6483350"/>
            <a:ext cx="2133600" cy="365125"/>
          </a:xfrm>
          <a:prstGeom prst="rect">
            <a:avLst/>
          </a:prstGeom>
          <a:noFill/>
        </p:spPr>
        <p:txBody>
          <a:bodyPr anchor="ctr"/>
          <a:lstStyle/>
          <a:p>
            <a:pPr algn="r">
              <a:defRPr/>
            </a:pPr>
            <a:fld id="{A043DCE8-EAD2-46AC-9DBD-50A6968F4429}" type="slidenum">
              <a:rPr lang="en-US" sz="1200" b="0">
                <a:solidFill>
                  <a:schemeClr val="tx1">
                    <a:tint val="75000"/>
                  </a:schemeClr>
                </a:solidFill>
                <a:ea typeface="ＭＳ Ｐゴシック" charset="-128"/>
                <a:cs typeface="+mn-cs"/>
              </a:rPr>
              <a:pPr algn="r">
                <a:defRPr/>
              </a:pPr>
              <a:t>9</a:t>
            </a:fld>
            <a:endParaRPr lang="en-US" sz="1200" b="0" dirty="0">
              <a:solidFill>
                <a:schemeClr val="tx1">
                  <a:tint val="75000"/>
                </a:schemeClr>
              </a:solidFill>
              <a:ea typeface="ＭＳ Ｐゴシック" charset="-128"/>
              <a:cs typeface="+mn-cs"/>
            </a:endParaRPr>
          </a:p>
        </p:txBody>
      </p:sp>
      <p:sp>
        <p:nvSpPr>
          <p:cNvPr id="111621" name="Rectangle 6"/>
          <p:cNvSpPr>
            <a:spLocks noChangeArrowheads="1"/>
          </p:cNvSpPr>
          <p:nvPr/>
        </p:nvSpPr>
        <p:spPr bwMode="auto">
          <a:xfrm>
            <a:off x="3303588" y="6564313"/>
            <a:ext cx="4799712" cy="276999"/>
          </a:xfrm>
          <a:prstGeom prst="rect">
            <a:avLst/>
          </a:prstGeom>
          <a:noFill/>
          <a:ln w="9525">
            <a:noFill/>
            <a:miter lim="800000"/>
            <a:headEnd/>
            <a:tailEnd/>
          </a:ln>
        </p:spPr>
        <p:txBody>
          <a:bodyPr wrap="none">
            <a:spAutoFit/>
          </a:bodyPr>
          <a:lstStyle/>
          <a:p>
            <a:pPr>
              <a:buFont typeface="Arial" charset="0"/>
              <a:buNone/>
            </a:pPr>
            <a:r>
              <a:rPr lang="en-US" altLang="en-US" sz="1200" b="0" dirty="0"/>
              <a:t> International Macro History Online Seminar Lecture, February 2024</a:t>
            </a:r>
          </a:p>
        </p:txBody>
      </p:sp>
    </p:spTree>
    <p:extLst>
      <p:ext uri="{BB962C8B-B14F-4D97-AF65-F5344CB8AC3E}">
        <p14:creationId xmlns:p14="http://schemas.microsoft.com/office/powerpoint/2010/main" val="2093131449"/>
      </p:ext>
    </p:extLst>
  </p:cSld>
  <p:clrMapOvr>
    <a:masterClrMapping/>
  </p:clrMapOvr>
</p:sld>
</file>

<file path=ppt/theme/theme1.xml><?xml version="1.0" encoding="utf-8"?>
<a:theme xmlns:a="http://schemas.openxmlformats.org/drawingml/2006/main" name="nu-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nu-template-2</Template>
  <TotalTime>102538</TotalTime>
  <Words>6831</Words>
  <Application>Microsoft Office PowerPoint</Application>
  <PresentationFormat>On-screen Show (4:3)</PresentationFormat>
  <Paragraphs>781</Paragraphs>
  <Slides>75</Slides>
  <Notes>75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75</vt:i4>
      </vt:variant>
    </vt:vector>
  </HeadingPairs>
  <TitlesOfParts>
    <vt:vector size="80" baseType="lpstr">
      <vt:lpstr>ＭＳ Ｐゴシック</vt:lpstr>
      <vt:lpstr>Arial</vt:lpstr>
      <vt:lpstr>Calibri</vt:lpstr>
      <vt:lpstr>Univers 55</vt:lpstr>
      <vt:lpstr>nu-template-2</vt:lpstr>
      <vt:lpstr>PowerPoint Presentation</vt:lpstr>
      <vt:lpstr>Is Diversity a “good thing”?</vt:lpstr>
      <vt:lpstr>PowerPoint Presentation</vt:lpstr>
      <vt:lpstr>PowerPoint Presentation</vt:lpstr>
      <vt:lpstr>An (incomplete) taxonomy of diversities</vt:lpstr>
      <vt:lpstr>Two classes of traits</vt:lpstr>
      <vt:lpstr>Three separate concepts: Diversity, Tolerance, Pluralism</vt:lpstr>
      <vt:lpstr>Why is diversity thought to be efficient? 1. Static gains</vt:lpstr>
      <vt:lpstr>Why is diversity thought to be efficient? 2. Dynamic Gains</vt:lpstr>
      <vt:lpstr>The economic benefit of diversity is not a new idea.</vt:lpstr>
      <vt:lpstr>Recombination and Synergy</vt:lpstr>
      <vt:lpstr>What, then, is pluralism? </vt:lpstr>
      <vt:lpstr>Tolerance</vt:lpstr>
      <vt:lpstr>PowerPoint Presentation</vt:lpstr>
      <vt:lpstr>This is why pluralist institutions are so important</vt:lpstr>
      <vt:lpstr>The mother of all pluralist institutions</vt:lpstr>
      <vt:lpstr>Digression: Is Cultural Pluralism invariably desirable?</vt:lpstr>
      <vt:lpstr>In defense of crackpots and conspiracy theories</vt:lpstr>
      <vt:lpstr>PowerPoint Presentation</vt:lpstr>
      <vt:lpstr>PowerPoint Presentation</vt:lpstr>
      <vt:lpstr>Central proposition:  </vt:lpstr>
      <vt:lpstr>What is the evidence that  diversity is  economically beneficial?</vt:lpstr>
      <vt:lpstr>On the micro-level:</vt:lpstr>
      <vt:lpstr>PowerPoint Presentation</vt:lpstr>
      <vt:lpstr>Diversity at the Firm Level</vt:lpstr>
      <vt:lpstr>On the macro-level</vt:lpstr>
      <vt:lpstr>Religious Fractionalization</vt:lpstr>
      <vt:lpstr>Linguistic Fractionalization</vt:lpstr>
      <vt:lpstr>Ethnic Fractionalization</vt:lpstr>
      <vt:lpstr>PowerPoint Presentation</vt:lpstr>
      <vt:lpstr>PowerPoint Presentation</vt:lpstr>
      <vt:lpstr>PowerPoint Presentation</vt:lpstr>
      <vt:lpstr>One instructive historical example: small ethnic/religious minorities</vt:lpstr>
      <vt:lpstr>“Service Minorities”</vt:lpstr>
      <vt:lpstr>Six conditions (Jha, 2013, 2022)</vt:lpstr>
      <vt:lpstr>PowerPoint Presentation</vt:lpstr>
      <vt:lpstr>PowerPoint Presentation</vt:lpstr>
      <vt:lpstr>One serious threat to inter-group harmony</vt:lpstr>
      <vt:lpstr>A hate entrepreneur </vt:lpstr>
      <vt:lpstr>Diversity in European History</vt:lpstr>
      <vt:lpstr>Recent research on the costs of religious diversity</vt:lpstr>
      <vt:lpstr> Historical Example: The Reformation</vt:lpstr>
      <vt:lpstr>Economic effects of the Reformation </vt:lpstr>
      <vt:lpstr>PowerPoint Presentation</vt:lpstr>
      <vt:lpstr>Rise of a culture of tolerance</vt:lpstr>
      <vt:lpstr>Cultural beliefs about tolerance emerged  in the sixteenth century. </vt:lpstr>
      <vt:lpstr>A Philosophy of Tolerance: the Enlightenment </vt:lpstr>
      <vt:lpstr>The driver of pluralism:</vt:lpstr>
      <vt:lpstr>Tolerance vs. Emancipation</vt:lpstr>
      <vt:lpstr>After the FR and Napoleon, Europe became  more pluralist</vt:lpstr>
      <vt:lpstr>The benefits of religious diversity</vt:lpstr>
      <vt:lpstr>PowerPoint Presentation</vt:lpstr>
      <vt:lpstr>Great Britain: “Good” Institutions turned diversity  into economic success </vt:lpstr>
      <vt:lpstr>Religious Pluralism in Action </vt:lpstr>
      <vt:lpstr>Two examples of the value of religious diversity in Britain</vt:lpstr>
      <vt:lpstr>The Netherlands in the Golden Age</vt:lpstr>
      <vt:lpstr>Colonel Jean Baptiste Stouppe, 1673</vt:lpstr>
      <vt:lpstr>One telling example:</vt:lpstr>
      <vt:lpstr>But something else was at play in the Dutch Republic</vt:lpstr>
      <vt:lpstr>There is a deeper lesson here </vt:lpstr>
      <vt:lpstr>Germany</vt:lpstr>
      <vt:lpstr>Best-known examples of German Jews  in leading positions </vt:lpstr>
      <vt:lpstr>But many others</vt:lpstr>
      <vt:lpstr>Yet there was a cloud on the horizon</vt:lpstr>
      <vt:lpstr>PowerPoint Presentation</vt:lpstr>
      <vt:lpstr>PowerPoint Presentation</vt:lpstr>
      <vt:lpstr>The Parsi population of India. </vt:lpstr>
      <vt:lpstr>One of the first Parsis to be a successful entrepreneur </vt:lpstr>
      <vt:lpstr>In more recent times the small Parsi community punched way above their weight.</vt:lpstr>
      <vt:lpstr>Final Reflections: </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Demise of the Silver Standard</dc:title>
  <dc:creator>Ludovico</dc:creator>
  <cp:lastModifiedBy>Jemila Benchikh</cp:lastModifiedBy>
  <cp:revision>2423</cp:revision>
  <cp:lastPrinted>2013-04-24T00:16:33Z</cp:lastPrinted>
  <dcterms:created xsi:type="dcterms:W3CDTF">2011-11-02T17:52:40Z</dcterms:created>
  <dcterms:modified xsi:type="dcterms:W3CDTF">2024-02-22T13:46:09Z</dcterms:modified>
</cp:coreProperties>
</file>